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59" r:id="rId5"/>
    <p:sldId id="260" r:id="rId6"/>
    <p:sldId id="262" r:id="rId7"/>
    <p:sldId id="294" r:id="rId8"/>
    <p:sldId id="295" r:id="rId9"/>
    <p:sldId id="265" r:id="rId10"/>
    <p:sldId id="296" r:id="rId11"/>
    <p:sldId id="297" r:id="rId12"/>
    <p:sldId id="292" r:id="rId13"/>
    <p:sldId id="293" r:id="rId14"/>
    <p:sldId id="266" r:id="rId15"/>
    <p:sldId id="267" r:id="rId16"/>
    <p:sldId id="270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9144000" cy="6858000" type="screen4x3"/>
  <p:notesSz cx="6858000" cy="9144000"/>
  <p:custDataLst>
    <p:tags r:id="rId27"/>
  </p:custDataLst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8282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960028-A7FF-4D53-BD4F-C48AF0354008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Cyrl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Cyrl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59DE431-568F-4604-8620-351A0DBD297A}" type="slidenum">
              <a:rPr lang="sr-Cyrl-CS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Cyrl-C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8E9C4-7B58-4D27-93AE-CD197C176DD3}" type="slidenum">
              <a:rPr lang="sr-Cyrl-CS"/>
              <a:pPr/>
              <a:t>12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6978-2DA7-4173-937E-F66FDABC4220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12D34-CDE0-4E4C-896B-04D8884371AF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A6A4-0074-4D9F-BBB5-27817D3F01DD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666A-B7D2-4EFC-B0A6-BDFA4E16E488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8B36-EEE8-457C-849B-1C2916D6ECC1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9A4E-A263-4311-AE70-F0B3613EFCA2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1577-22E5-4E02-A06A-5DAD2BDD6F5E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797A0-946C-4FDC-8AE1-A64FBB293F61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CE9D-E817-4951-8AB0-0D54BE1672C5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EB5B9-8C9E-496F-9E9E-39BE126187E5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FC51-7AE8-414F-8E16-059DCB3EF5F0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BA4EC-4DBF-433B-8BC2-A008E0C884F7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7EC9-B606-41DC-A807-8D22C1DF5DCB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B809-9733-4ABE-9C2A-225E05F3433D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22E3-C736-49A0-8717-8BF690C416B4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69BF-64C0-473F-BB40-F88DEDC5C7C3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0EFC-8E7A-4B36-8ED6-54C4AE133C5C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ADC80-CB87-4221-8150-62E217763257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BB9-BA09-44D1-870C-1C6B37B23AAD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5EB7-BA4D-4290-9292-010040063578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A7FC-CD15-4B0F-A5B2-59E7DAE7C293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FCE25-A391-48A1-96C0-350745794F5A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FAEA-D67A-4813-AAEE-6C11ADCB6D47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F22E1-02DD-427C-9EE1-650A8D2768C6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23F0-AC75-48C2-9185-D1A8B5417FCD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98885-7C09-44E0-AA1F-ABE3BBBAF446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8245-666F-4240-A3EF-FDA4073DC978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2756-1882-46ED-90BC-43A722C37054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06A4-4D62-4C70-89B8-EFE4A9D6C04B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37CD-7DB7-434C-80E3-DC631DAA23EB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CBFB-D022-4BE9-9E61-D36FBABBB968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0C6F-5F2C-4AD2-8C71-D58B98E7A1E6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8DBB-A5A4-4DD8-A7E7-DAF5ED0D0698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6520-E536-44EE-89E0-A6CEB7EB740C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14CA-1487-4AB4-964C-7D97BB5F2C28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4C4BA-969D-4CAC-9F14-94824D63AD9A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6946-D044-4F55-9DDC-244D9A36263A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181B1-8D9C-40E1-96E0-17BFD97B1361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292B-76AD-4C6F-A22C-AF37226B446A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E1A83-CBBA-4084-9D43-226CE0CE1677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78CF-5770-4EC0-A6BA-DB8A68647827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85D9-21FE-45D2-ADEA-86FEEDE89185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AD83-DDC7-4D8F-AA15-F7B3BEA383C0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46CDE-3C8D-4565-AE20-5959C9AA1F08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0C7A-E743-43C7-ACD4-BEF215675879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4CA19-732A-454F-86E0-E8B5778FEEC6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507B-368C-48CF-A59A-7ECEC8891187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53086-2275-4050-8C31-ED1870A9DED3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575D-7B0F-455B-B392-385DBEB0DDC3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1353-17CF-4B1F-A5C8-716661304C4F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E9B9-1BEB-45F4-B7CB-230F653784A2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B9E4-CC72-421F-A6F3-8E622DA5A6BB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5D0B-E44E-4842-90CB-5FB5053F6653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C2410-DC0E-4EFE-9FB9-96F3FC037434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C046-0137-4183-89C5-2D9722143DEE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698DC-E6EB-458F-8881-BE5B4A56534A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A4FB-C183-48AB-874A-7CFE0C7E5090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9699-A5C3-4FEF-B7B3-F85E45330BD0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F38E-56A5-4564-80B9-CBAD6F21A449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6A970-878D-4E60-9D8C-E2B78532AB74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90C4-5091-4A6E-9477-8B0FA12266B2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B3DD-2F0D-483A-8698-A6AD2E4ECEB6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86A0-8516-4187-9DEE-06028683C6B2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ED0C3-2CC9-49E7-B229-0C0EF43C91B8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8DC7-49B2-453F-A95B-DA9066BEF89F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4530-8C33-438F-B38C-E9ED718F5A46}" type="slidenum">
              <a:rPr lang="sr-Cyrl-CS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Cyrl-C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EE112C-E248-45DC-97F2-76E3E58535C3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485333-AEEA-4165-972C-A131000257A6}" type="slidenum">
              <a:rPr lang="sr-Cyrl-CS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7DFA8-BE78-4CCA-8389-B4B61595827D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41F1BFE2-D435-46AA-B450-C382F11C8040}" type="slidenum">
              <a:rPr lang="sr-Cyrl-CS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5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D857D-DD5B-4690-BE09-789FF75D37BE}" type="datetimeFigureOut">
              <a:rPr lang="sr-Latn-CS"/>
              <a:pPr>
                <a:defRPr/>
              </a:pPr>
              <a:t>21.3.2020.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2F04A903-7542-42B7-AAEF-E437BB2D7C96}" type="slidenum">
              <a:rPr lang="sr-Cyrl-CS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5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0475" y="5862638"/>
            <a:ext cx="5343525" cy="9953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Марко Радаковић, вероучитељ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Сомбор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Октобар 2013.</a:t>
            </a:r>
            <a:endParaRPr lang="sr-Cyrl-C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57694"/>
            <a:ext cx="529555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СВЕШТЕНСТВО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-рукоположење-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88" y="571500"/>
            <a:ext cx="2930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ПРАВОСЛАВНИ КАТИХИЗИС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9190" y="857232"/>
            <a:ext cx="38218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Свете Тајне: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175" name="Picture 2" descr="http://www.orthphoto.net/photo/201205/71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071688"/>
            <a:ext cx="25003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Ко је установио у Цркви јерархију? </a:t>
            </a:r>
            <a:endParaRPr lang="sr-Cyrl-CS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Сам Господ Христос као први Првосвештеник (Јевр. V, 4—6). Он, као извор сваке власти и права у Његовој Цркви, дао је апостолима власт да уче, исцељују и опраштају грехе. </a:t>
            </a:r>
            <a:endParaRPr lang="sr-Cyrl-CS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2" descr="http://ikone.mirkos.at/Ikone/images/Tajna%20vecera%20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000125"/>
            <a:ext cx="52879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32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Шта је апостолско прејемство?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Предавање благодати свештенодејства: најпре Христос као вечни Првосвештеник и глава Цркве, Који је благодат дао апостолима-првим епископима, они својим ученицима: епископима, свештеницима и ђаконима, ти епископи следећима, итд – до данашњих дана.</a:t>
            </a:r>
            <a:endParaRPr lang="sr-Cyrl-CS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2" descr="http://www.novosti.rs/upload/thumbs/images/2013/11/30/dru-pricesce_62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928688"/>
            <a:ext cx="5905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spcbrod.org/wp-content/uploads/2013/03/prices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2938432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0504"/>
            <a:ext cx="9144000" cy="10573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800" dirty="0" smtClean="0">
                <a:solidFill>
                  <a:schemeClr val="tx1"/>
                </a:solidFill>
              </a:rPr>
              <a:t>Која је најважнија радња у овој тајни? </a:t>
            </a:r>
            <a:endParaRPr lang="sr-Cyrl-C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  <a:solidFill>
            <a:schemeClr val="accent3">
              <a:lumMod val="75000"/>
              <a:alpha val="57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CS" b="1" dirty="0" smtClean="0"/>
              <a:t>Полагање руку епископа на онога који се рукополаже уз одређене молитве.</a:t>
            </a:r>
            <a:endParaRPr lang="sr-Cyrl-CS" b="1" dirty="0"/>
          </a:p>
        </p:txBody>
      </p:sp>
      <p:pic>
        <p:nvPicPr>
          <p:cNvPr id="18437" name="Picture 2" descr="http://www.crkvaulazarevcu.org/wp-content/uploads/2013/01/rukopolozenje01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zivimeshaton.files.wordpress.com/2012/08/2liturgija-u-hramu-svetog-save-foto-tanj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785813"/>
            <a:ext cx="9074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71678"/>
          </a:xfr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Да ли може постојати црквена заједница, а да не признаје и да није послушна свом епископу или чак надлежном свештенику? ? </a:t>
            </a:r>
            <a:endParaRPr lang="sr-Cyrl-C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  <a:solidFill>
            <a:schemeClr val="tx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Не може постојати, јер се таква црквена заједница одељује од тела Васељенске православне цркве и лишава себе благодати Божје. </a:t>
            </a:r>
            <a:endParaRPr lang="sr-Cyrl-C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4" y="0"/>
            <a:ext cx="4000496" cy="19145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dirty="0" smtClean="0"/>
              <a:t>Зашто зовемо свештеника „Оцем"? </a:t>
            </a:r>
            <a:endParaRPr lang="sr-Cyrl-C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6125"/>
            <a:ext cx="9144000" cy="3571875"/>
          </a:xfrm>
          <a:solidFill>
            <a:schemeClr val="tx2">
              <a:lumMod val="9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Зато што смо преко свештеника у светој тајни крштења препорођени у децу Божју; преко њих у светој тајни причешћа добијамо небеску храну (Христово тело и крв); у светој тајни покајања преко њих добијамо опроштење од својих грехова, а у осталим светим тајнама нарочите дарове Светог Духа. Поред тога, свештеници се за нас непрестано моле, уче нас, саветују, опомињу нас и нама руководе. Према томе, они су заиста наши духовни оци. Свакако они морају бити достојни тог имена и те велике службе. </a:t>
            </a:r>
            <a:endParaRPr lang="sr-Cyrl-C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9" name="Picture 2" descr="http://www.ico.rs/wp-content/uploads/2013/04/krst-backi-brestov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" descr="DSCN09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9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4929188" y="3143250"/>
            <a:ext cx="428625" cy="8572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pic>
        <p:nvPicPr>
          <p:cNvPr id="22533" name="Picture 3" descr="isus na srpskom 381_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DSCN589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621213"/>
            <a:ext cx="207168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svestenstvo_0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34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PETROVDAN 2011 07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4643438"/>
            <a:ext cx="24463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428868"/>
            <a:ext cx="7222811" cy="830997"/>
          </a:xfrm>
          <a:prstGeom prst="rect">
            <a:avLst/>
          </a:prstGeom>
          <a:solidFill>
            <a:schemeClr val="tx2">
              <a:lumMod val="90000"/>
              <a:alpha val="42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Христос, апостоли, народ</a:t>
            </a:r>
            <a:endParaRPr lang="en-US" sz="4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57628"/>
            <a:ext cx="8860833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Епископ, свештеници, ђакони, народ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85853" y="0"/>
            <a:ext cx="64562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На литургији: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3" name="Picture 2" descr="svestenstvo_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ravoslavne_ikone_4_20081031_10597230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785938"/>
            <a:ext cx="2214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iped Right Arrow 10"/>
          <p:cNvSpPr/>
          <p:nvPr/>
        </p:nvSpPr>
        <p:spPr>
          <a:xfrm>
            <a:off x="3571875" y="3214688"/>
            <a:ext cx="2643188" cy="857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sp>
        <p:nvSpPr>
          <p:cNvPr id="12" name="Rectangle 11"/>
          <p:cNvSpPr/>
          <p:nvPr/>
        </p:nvSpPr>
        <p:spPr>
          <a:xfrm>
            <a:off x="500034" y="5214950"/>
            <a:ext cx="7900176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Епископ је икона христа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57232"/>
            <a:ext cx="7809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1.</a:t>
            </a:r>
            <a:endParaRPr lang="en-US" sz="54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ETROVDAN 2011 1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53990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riped Right Arrow 2"/>
          <p:cNvSpPr/>
          <p:nvPr/>
        </p:nvSpPr>
        <p:spPr>
          <a:xfrm rot="2588588">
            <a:off x="2428875" y="3214688"/>
            <a:ext cx="3000375" cy="6429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pic>
        <p:nvPicPr>
          <p:cNvPr id="7" name="Picture 6" descr="DSCN17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9588"/>
            <a:ext cx="3429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000504"/>
            <a:ext cx="4643438" cy="21236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СВЕШТЕНИЦИ СУ ИКОНА АПОСТОЛА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64" y="571480"/>
            <a:ext cx="7809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2</a:t>
            </a:r>
            <a:r>
              <a:rPr lang="sr-Cyrl-C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DSCN17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1901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ETROVDAN 2011 0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1857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2857500" y="1857375"/>
            <a:ext cx="2786063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sp>
        <p:nvSpPr>
          <p:cNvPr id="5" name="Rectangle 4"/>
          <p:cNvSpPr/>
          <p:nvPr/>
        </p:nvSpPr>
        <p:spPr>
          <a:xfrm>
            <a:off x="0" y="5000636"/>
            <a:ext cx="9202392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ЂАКОНИ СУ “ВЕЗА” ИЗМЕЂУ НАРОДА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 СВЕШТЕНСТВА 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24" y="357166"/>
            <a:ext cx="7809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3.</a:t>
            </a:r>
            <a:endParaRPr lang="en-US" sz="54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PETROVDAN 2011 066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8858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flipH="1">
            <a:off x="642911" y="3982998"/>
            <a:ext cx="27146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60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4.</a:t>
            </a:r>
            <a:endParaRPr lang="en-US" sz="60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4000504"/>
            <a:ext cx="26227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НАРОД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429124" cy="1571612"/>
          </a:xfrm>
          <a:solidFill>
            <a:schemeClr val="accent3">
              <a:lumMod val="60000"/>
              <a:lumOff val="40000"/>
              <a:alpha val="43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Шта је света тајна свештенства? </a:t>
            </a:r>
            <a:endParaRPr lang="sr-Cyrl-C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1625"/>
            <a:ext cx="4500563" cy="5286375"/>
          </a:xfrm>
          <a:solidFill>
            <a:schemeClr val="accent3">
              <a:lumMod val="60000"/>
              <a:lumOff val="40000"/>
              <a:alpha val="45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То је света тајна у којој Дух Свети кроз полагање руку епископа даје благодат и право ономе који се рукополаже за епископа или свештеника да свршава остале свете тајне и да руководи верским животом људи. </a:t>
            </a:r>
            <a:endParaRPr lang="sr-Cyrl-CS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2" descr="http://www.orthphoto.net/photo/201205/71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400"/>
            <a:ext cx="4572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75163" y="285728"/>
            <a:ext cx="421135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Литургија – Причешће (Евхаристија)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Striped Right Arrow 2"/>
          <p:cNvSpPr/>
          <p:nvPr/>
        </p:nvSpPr>
        <p:spPr>
          <a:xfrm rot="5143043">
            <a:off x="3248025" y="2620963"/>
            <a:ext cx="1760537" cy="5540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sp>
        <p:nvSpPr>
          <p:cNvPr id="4" name="Rectangle 3"/>
          <p:cNvSpPr/>
          <p:nvPr/>
        </p:nvSpPr>
        <p:spPr>
          <a:xfrm>
            <a:off x="1857356" y="4572008"/>
            <a:ext cx="499367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Икона Царства Небеског ( Раја)</a:t>
            </a:r>
            <a:endParaRPr lang="en-US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0092 L 0.00139 0.182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"/>
            <a:ext cx="3714744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ЛИТУРГИЈА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 sz="36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ЕПИСКОП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СВЕШТЕНИЦИ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ЂАКОНИ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НАРОД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3571875" y="285750"/>
            <a:ext cx="1760538" cy="5540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rgbClr val="0070C0"/>
                </a:solidFill>
              </a:rPr>
              <a:t>ИКОНА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6314" y="0"/>
            <a:ext cx="4071966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ЦАРСТВО НЕБЕСКО: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ХРИСТОС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АПОСТОЛИ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АНЂЕЛИ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Cyrl-CS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НАРОД</a:t>
            </a:r>
            <a:endParaRPr lang="en-US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2928938" y="1500188"/>
            <a:ext cx="1357312" cy="3397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sp>
        <p:nvSpPr>
          <p:cNvPr id="7" name="Striped Right Arrow 6"/>
          <p:cNvSpPr/>
          <p:nvPr/>
        </p:nvSpPr>
        <p:spPr>
          <a:xfrm rot="20848398">
            <a:off x="2874963" y="2486025"/>
            <a:ext cx="1108075" cy="2809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sp>
        <p:nvSpPr>
          <p:cNvPr id="8" name="Striped Right Arrow 7"/>
          <p:cNvSpPr/>
          <p:nvPr/>
        </p:nvSpPr>
        <p:spPr>
          <a:xfrm rot="20956373">
            <a:off x="3119438" y="3317875"/>
            <a:ext cx="1138237" cy="3460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sp>
        <p:nvSpPr>
          <p:cNvPr id="9" name="Striped Right Arrow 8"/>
          <p:cNvSpPr/>
          <p:nvPr/>
        </p:nvSpPr>
        <p:spPr>
          <a:xfrm rot="21107922">
            <a:off x="2973388" y="4022725"/>
            <a:ext cx="1346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CS"/>
          </a:p>
        </p:txBody>
      </p:sp>
      <p:pic>
        <p:nvPicPr>
          <p:cNvPr id="12" name="Picture 11" descr="PETROVDAN 2011 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786313"/>
            <a:ext cx="2446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071670" y="6072206"/>
            <a:ext cx="47863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ПРИЧЕШЋЕ</a:t>
            </a:r>
            <a:endParaRPr lang="en-US" sz="54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0.0044 L 0.17049 0.00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18003 -0.019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713 L 0.18489 -0.0247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8108 -0.05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Pricesce%20Apostola%20-%20detalj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7367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0101123_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2643188"/>
            <a:ext cx="65008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F591"/>
            </a:gs>
            <a:gs pos="50000">
              <a:srgbClr val="CEF7BD"/>
            </a:gs>
            <a:gs pos="100000">
              <a:srgbClr val="E7FA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1114468"/>
          </a:xfrm>
          <a:solidFill>
            <a:schemeClr val="accent5">
              <a:lumMod val="75000"/>
              <a:alpha val="56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Колико има степена у светој тајни свештенства? </a:t>
            </a:r>
            <a:endParaRPr lang="sr-Cyrl-C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5357813"/>
            <a:ext cx="7558088" cy="1143000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Три степена: епископ, свештеник и ђакон. </a:t>
            </a:r>
            <a:endParaRPr lang="sr-Cyrl-C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ETROVDAN 2011 1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071563"/>
            <a:ext cx="28273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ETROVDAN 2011 0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143000"/>
            <a:ext cx="1587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http://www.verujem.org/audio/irinej/ep_irin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214438"/>
            <a:ext cx="30559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ttp://www.balkanmagazin.net/Storage/Global/Images/2012/maj/danasnje_novine/spc-liturgija-sveci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3300410" cy="14001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Каква је разлика у ова три степена свештенства? </a:t>
            </a:r>
            <a:endParaRPr lang="sr-Cyrl-C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228600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Епископ може да свршава свих седам светих тајана, свештеник све осим св. тајне свештенства, а ђакон помаже епископу и свештенику, али сам не може свршавати ниједну од светих тајана. </a:t>
            </a:r>
            <a:endParaRPr lang="sr-Cyrl-CS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rthphoto.net/photo/200810/34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3" y="0"/>
            <a:ext cx="7086600" cy="500063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/>
              <a:t> </a:t>
            </a:r>
            <a:r>
              <a:rPr lang="sr-Cyrl-CS" sz="2800" b="1" dirty="0" smtClean="0"/>
              <a:t>Ко рукополаже свештеника и ђакона? </a:t>
            </a:r>
            <a:endParaRPr lang="sr-Cyrl-C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5813" y="4500563"/>
            <a:ext cx="7086600" cy="5000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 marL="73152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sr-Cyrl-CS" sz="2800" dirty="0">
                <a:latin typeface="+mn-lt"/>
                <a:cs typeface="+mn-cs"/>
              </a:rPr>
              <a:t>Епископ.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ravoslavlje.net/images/8/81/Rukopolozenj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500063"/>
            <a:ext cx="7086600" cy="50006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/>
              <a:t> </a:t>
            </a:r>
            <a:r>
              <a:rPr lang="sr-Cyrl-CS" sz="2800" b="1" dirty="0" smtClean="0"/>
              <a:t>Ко рукополаже епископа? </a:t>
            </a:r>
            <a:endParaRPr lang="sr-Cyrl-C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43063" y="5929313"/>
            <a:ext cx="7086600" cy="5000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 marL="73152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sr-Cyrl-CS" sz="2800" dirty="0">
                <a:latin typeface="+mn-lt"/>
                <a:cs typeface="+mn-cs"/>
              </a:rPr>
              <a:t>Два или више епископа.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dirty="0" smtClean="0"/>
              <a:t>Чија је икона епископ</a:t>
            </a:r>
            <a:r>
              <a:rPr lang="ru-RU" sz="3200" dirty="0" smtClean="0"/>
              <a:t>? </a:t>
            </a:r>
            <a:endParaRPr lang="sr-Cyrl-C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75" y="5429250"/>
            <a:ext cx="5000625" cy="1428750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Епископ је икона Господа Исуса Христа.</a:t>
            </a:r>
            <a:endParaRPr lang="sr-Cyrl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2" descr="http://www.spc.rs/files/u5/2011/6/episkop_irinej_back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41433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dirty="0" smtClean="0"/>
              <a:t>Чија је икона свештеник</a:t>
            </a:r>
            <a:r>
              <a:rPr lang="ru-RU" sz="3200" dirty="0" smtClean="0"/>
              <a:t>? </a:t>
            </a:r>
            <a:endParaRPr lang="sr-Cyrl-C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15063"/>
            <a:ext cx="9144000" cy="642937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Свештеник је икона апостола.</a:t>
            </a:r>
            <a:endParaRPr lang="sr-Cyrl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2" descr="http://images3.kurir-info.rs/slika-900x608/osvecen-temelj-nova-crkva-cer-svestenik-eparhija-sabacka-protojerej-vojisl-1328585176-3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dirty="0" smtClean="0"/>
              <a:t>Чија је икона ђакон</a:t>
            </a:r>
            <a:r>
              <a:rPr lang="ru-RU" sz="3200" dirty="0" smtClean="0"/>
              <a:t>? </a:t>
            </a:r>
            <a:endParaRPr lang="sr-Cyrl-C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15063"/>
            <a:ext cx="9144000" cy="642937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Ђакон је икона анђела.</a:t>
            </a:r>
            <a:endParaRPr lang="sr-Cyrl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2" descr="http://www.pravoslavlje.net/images/8/84/Djak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566738"/>
            <a:ext cx="428625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bc0edeb97c16a6fd8c86a589d6b518595fb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Custom 2">
      <a:dk1>
        <a:srgbClr val="C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490</Words>
  <Application>Microsoft Office PowerPoint</Application>
  <PresentationFormat>On-screen Show (4:3)</PresentationFormat>
  <Paragraphs>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</vt:lpstr>
      <vt:lpstr>Arial</vt:lpstr>
      <vt:lpstr>Lucida Sans</vt:lpstr>
      <vt:lpstr>Book Antiqua</vt:lpstr>
      <vt:lpstr>Wingdings 2</vt:lpstr>
      <vt:lpstr>Wingdings</vt:lpstr>
      <vt:lpstr>Wingdings 3</vt:lpstr>
      <vt:lpstr>Times New Roman</vt:lpstr>
      <vt:lpstr>Office Theme</vt:lpstr>
      <vt:lpstr>Apex</vt:lpstr>
      <vt:lpstr>1_Apex</vt:lpstr>
      <vt:lpstr>Slide 1</vt:lpstr>
      <vt:lpstr>Шта је света тајна свештенства? </vt:lpstr>
      <vt:lpstr>Колико има степена у светој тајни свештенства? </vt:lpstr>
      <vt:lpstr>Каква је разлика у ова три степена свештенства? </vt:lpstr>
      <vt:lpstr>Slide 5</vt:lpstr>
      <vt:lpstr>Slide 6</vt:lpstr>
      <vt:lpstr>Чија је икона епископ? </vt:lpstr>
      <vt:lpstr>Чија је икона свештеник? </vt:lpstr>
      <vt:lpstr>Чија је икона ђакон? </vt:lpstr>
      <vt:lpstr>Slide 10</vt:lpstr>
      <vt:lpstr>Slide 11</vt:lpstr>
      <vt:lpstr>Која је најважнија радња у овој тајни? </vt:lpstr>
      <vt:lpstr>Да ли може постојати црквена заједница, а да не признаје и да није послушна свом епископу или чак надлежном свештенику? ? </vt:lpstr>
      <vt:lpstr>Зашто зовемо свештеника „Оцем"?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Nenad</cp:lastModifiedBy>
  <cp:revision>40</cp:revision>
  <dcterms:created xsi:type="dcterms:W3CDTF">2013-02-07T13:38:02Z</dcterms:created>
  <dcterms:modified xsi:type="dcterms:W3CDTF">2020-03-21T19:30:47Z</dcterms:modified>
</cp:coreProperties>
</file>