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4" r:id="rId2"/>
  </p:sldMasterIdLst>
  <p:notesMasterIdLst>
    <p:notesMasterId r:id="rId14"/>
  </p:notesMasterIdLst>
  <p:sldIdLst>
    <p:sldId id="274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5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3300"/>
    <a:srgbClr val="FF0000"/>
    <a:srgbClr val="080808"/>
    <a:srgbClr val="FF9999"/>
    <a:srgbClr val="66CCFF"/>
    <a:srgbClr val="99FFCC"/>
    <a:srgbClr val="B2B2B2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83" autoAdjust="0"/>
  </p:normalViewPr>
  <p:slideViewPr>
    <p:cSldViewPr>
      <p:cViewPr varScale="1">
        <p:scale>
          <a:sx n="41" d="100"/>
          <a:sy n="41" d="100"/>
        </p:scale>
        <p:origin x="-13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Cyrl-CS" altLang="en-US" noProof="0"/>
              <a:t>Кликните и уредите стилове текста мастера</a:t>
            </a:r>
          </a:p>
          <a:p>
            <a:pPr lvl="1"/>
            <a:r>
              <a:rPr lang="sr-Cyrl-CS" altLang="en-US" noProof="0"/>
              <a:t>Други ниво</a:t>
            </a:r>
          </a:p>
          <a:p>
            <a:pPr lvl="2"/>
            <a:r>
              <a:rPr lang="sr-Cyrl-CS" altLang="en-US" noProof="0"/>
              <a:t>Трећи ниво</a:t>
            </a:r>
          </a:p>
          <a:p>
            <a:pPr lvl="3"/>
            <a:r>
              <a:rPr lang="sr-Cyrl-CS" altLang="en-US" noProof="0"/>
              <a:t>Четврти ниво</a:t>
            </a:r>
          </a:p>
          <a:p>
            <a:pPr lvl="4"/>
            <a:r>
              <a:rPr lang="sr-Cyrl-CS" altLang="en-US" noProof="0"/>
              <a:t>Пети ниво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51DF49C-C51B-45FB-8B0E-859B60F6397F}" type="slidenum">
              <a:rPr lang="sr-Cyrl-CS" altLang="en-US"/>
              <a:pPr>
                <a:defRPr/>
              </a:pPr>
              <a:t>‹#›</a:t>
            </a:fld>
            <a:endParaRPr lang="sr-Cyrl-C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88913"/>
            <a:ext cx="8642350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1341438"/>
            <a:ext cx="7634287" cy="46085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6FF89E8-9FA9-4231-BE53-DA464B4B02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78473-3148-4FF7-ACA5-2180D9DB03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5865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5865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6E7C3-C75F-4804-ADC0-CAB183DCDB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706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r-Cyrl-CS" altLang="en-US" noProof="0"/>
              <a:t>Click to edit Master title style</a:t>
            </a:r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sr-Cyrl-CS" alt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C8F5311-0450-4832-B2D4-93C97DAB1AD7}" type="slidenum">
              <a:rPr lang="sr-Cyrl-CS" altLang="en-US"/>
              <a:pPr>
                <a:defRPr/>
              </a:pPr>
              <a:t>‹#›</a:t>
            </a:fld>
            <a:endParaRPr lang="sr-Cyrl-C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27EB8-226F-434B-8ABE-B96AA45F2F5D}" type="slidenum">
              <a:rPr lang="sr-Cyrl-CS" altLang="en-US"/>
              <a:pPr>
                <a:defRPr/>
              </a:pPr>
              <a:t>‹#›</a:t>
            </a:fld>
            <a:endParaRPr lang="sr-Cyrl-C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BB0C6-BF39-4713-9C72-0A8F3919BA43}" type="slidenum">
              <a:rPr lang="sr-Cyrl-CS" altLang="en-US"/>
              <a:pPr>
                <a:defRPr/>
              </a:pPr>
              <a:t>‹#›</a:t>
            </a:fld>
            <a:endParaRPr lang="sr-Cyrl-C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9356B-FA3B-425D-9209-CEEB9D0F3B4D}" type="slidenum">
              <a:rPr lang="sr-Cyrl-CS" altLang="en-US"/>
              <a:pPr>
                <a:defRPr/>
              </a:pPr>
              <a:t>‹#›</a:t>
            </a:fld>
            <a:endParaRPr lang="sr-Cyrl-C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86B4E-C540-4DAB-A560-57167FF78C5C}" type="slidenum">
              <a:rPr lang="sr-Cyrl-CS" altLang="en-US"/>
              <a:pPr>
                <a:defRPr/>
              </a:pPr>
              <a:t>‹#›</a:t>
            </a:fld>
            <a:endParaRPr lang="sr-Cyrl-C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8761-E1B4-4F0C-95EE-E535858207C8}" type="slidenum">
              <a:rPr lang="sr-Cyrl-CS" altLang="en-US"/>
              <a:pPr>
                <a:defRPr/>
              </a:pPr>
              <a:t>‹#›</a:t>
            </a:fld>
            <a:endParaRPr lang="sr-Cyrl-C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45ED1-C259-49D7-B4E1-502A47F1D3BD}" type="slidenum">
              <a:rPr lang="sr-Cyrl-CS" altLang="en-US"/>
              <a:pPr>
                <a:defRPr/>
              </a:pPr>
              <a:t>‹#›</a:t>
            </a:fld>
            <a:endParaRPr lang="sr-Cyrl-C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883A9-8978-4366-9154-17FF80D781EF}" type="slidenum">
              <a:rPr lang="sr-Cyrl-CS" altLang="en-US"/>
              <a:pPr>
                <a:defRPr/>
              </a:pPr>
              <a:t>‹#›</a:t>
            </a:fld>
            <a:endParaRPr lang="sr-Cyrl-C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D4F51-348E-4299-8AC3-3A0CB35097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3AA38-3809-416A-B935-02443E2AF027}" type="slidenum">
              <a:rPr lang="sr-Cyrl-CS" altLang="en-US"/>
              <a:pPr>
                <a:defRPr/>
              </a:pPr>
              <a:t>‹#›</a:t>
            </a:fld>
            <a:endParaRPr lang="sr-Cyrl-C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9167E-EF1E-4BA3-BF1B-CE4AB924588D}" type="slidenum">
              <a:rPr lang="sr-Cyrl-CS" altLang="en-US"/>
              <a:pPr>
                <a:defRPr/>
              </a:pPr>
              <a:t>‹#›</a:t>
            </a:fld>
            <a:endParaRPr lang="sr-Cyrl-C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B5F34-C1CE-4654-9B2E-668C6E50A2CA}" type="slidenum">
              <a:rPr lang="sr-Cyrl-CS" altLang="en-US"/>
              <a:pPr>
                <a:defRPr/>
              </a:pPr>
              <a:t>‹#›</a:t>
            </a:fld>
            <a:endParaRPr lang="sr-Cyrl-C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5708B-6E7B-405D-BAC0-F4003893062C}" type="slidenum">
              <a:rPr lang="sr-Cyrl-CS" altLang="en-US"/>
              <a:pPr>
                <a:defRPr/>
              </a:pPr>
              <a:t>‹#›</a:t>
            </a:fld>
            <a:endParaRPr lang="sr-Cyrl-CS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5031B-773E-47B3-82BB-99B0B6209F63}" type="slidenum">
              <a:rPr lang="sr-Cyrl-CS" altLang="en-US"/>
              <a:pPr>
                <a:defRPr/>
              </a:pPr>
              <a:t>‹#›</a:t>
            </a:fld>
            <a:endParaRPr lang="sr-Cyrl-C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F164F-7511-406C-AE1C-16A017649379}" type="slidenum">
              <a:rPr lang="sr-Cyrl-CS" altLang="en-US"/>
              <a:pPr>
                <a:defRPr/>
              </a:pPr>
              <a:t>‹#›</a:t>
            </a:fld>
            <a:endParaRPr lang="sr-Cyrl-CS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D557F-6E32-40D6-AE4E-A3C161CC9615}" type="slidenum">
              <a:rPr lang="sr-Cyrl-CS" altLang="en-US"/>
              <a:pPr>
                <a:defRPr/>
              </a:pPr>
              <a:t>‹#›</a:t>
            </a:fld>
            <a:endParaRPr lang="sr-Cyrl-C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F90EC-EF73-4E4A-88C9-FB346A2B5A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7450" y="1125538"/>
            <a:ext cx="3673475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3325" y="1125538"/>
            <a:ext cx="3673475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A0B35-EBFB-47EA-8C8F-7873403057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33E68-00FB-4852-BC93-0FEAF2AD7D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15A35-6C53-451D-97D5-139676F4D7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46782-7858-419B-8208-8E6541BEFD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4B4AF-A41E-43D3-A025-A24B93CA22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92927-0D4A-4F8A-9AF6-8E8EF83525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423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125538"/>
            <a:ext cx="74993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D153B4A-72F2-4EE4-9FAA-942C37A6E8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r-Cyrl-CS" altLang="en-US" sz="2400">
              <a:latin typeface="Tahoma" panose="020B0604030504040204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r-Cyrl-CS" altLang="en-US" sz="2400">
              <a:latin typeface="Tahoma" panose="020B0604030504040204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r-Cyrl-CS" altLang="en-US" sz="2400">
              <a:latin typeface="Tahoma" panose="020B0604030504040204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r-Cyrl-CS" altLang="en-US" sz="2400">
              <a:latin typeface="Tahoma" panose="020B0604030504040204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r-Cyrl-CS" altLang="en-US" sz="2400">
              <a:latin typeface="Tahoma" panose="020B0604030504040204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r-Cyrl-CS" altLang="en-US" sz="2400">
              <a:latin typeface="Tahoma" panose="020B060403050404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r-Cyrl-CS" altLang="en-US" sz="2400">
              <a:latin typeface="Tahoma" panose="020B0604030504040204" pitchFamily="34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r-Cyrl-CS" altLang="en-US" smtClean="0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Cyrl-CS" altLang="en-US" smtClean="0"/>
              <a:t>Click to edit Master text styles</a:t>
            </a:r>
          </a:p>
          <a:p>
            <a:pPr lvl="1"/>
            <a:r>
              <a:rPr lang="sr-Cyrl-CS" altLang="en-US" smtClean="0"/>
              <a:t>Second level</a:t>
            </a:r>
          </a:p>
          <a:p>
            <a:pPr lvl="2"/>
            <a:r>
              <a:rPr lang="sr-Cyrl-CS" altLang="en-US" smtClean="0"/>
              <a:t>Third level</a:t>
            </a:r>
          </a:p>
          <a:p>
            <a:pPr lvl="3"/>
            <a:r>
              <a:rPr lang="sr-Cyrl-CS" altLang="en-US" smtClean="0"/>
              <a:t>Fourth level</a:t>
            </a:r>
          </a:p>
          <a:p>
            <a:pPr lvl="4"/>
            <a:r>
              <a:rPr lang="sr-Cyrl-CS" altLang="en-US" smtClean="0"/>
              <a:t>Fifth level</a:t>
            </a:r>
          </a:p>
        </p:txBody>
      </p:sp>
      <p:sp>
        <p:nvSpPr>
          <p:cNvPr id="696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696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sr-Cyrl-CS" altLang="en-US"/>
          </a:p>
        </p:txBody>
      </p:sp>
      <p:sp>
        <p:nvSpPr>
          <p:cNvPr id="696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0E7A5428-200B-422D-8B3A-967B0BE45C2D}" type="slidenum">
              <a:rPr lang="sr-Cyrl-CS" altLang="en-US"/>
              <a:pPr>
                <a:defRPr/>
              </a:pPr>
              <a:t>‹#›</a:t>
            </a:fld>
            <a:endParaRPr lang="sr-Cyrl-C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75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692150"/>
            <a:ext cx="7870825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692275" y="2133600"/>
            <a:ext cx="66452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sr-Cyrl-CS" altLang="en-US" sz="4000" b="1" i="1">
                <a:latin typeface="Times New Roman" pitchFamily="18" charset="0"/>
                <a:cs typeface="Times New Roman" pitchFamily="18" charset="0"/>
              </a:rPr>
              <a:t>Зависност количника од </a:t>
            </a:r>
          </a:p>
          <a:p>
            <a:pPr algn="ctr"/>
            <a:r>
              <a:rPr lang="en-US" altLang="en-US" sz="4000" b="1" i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CS" altLang="en-US" sz="4000" b="1" i="1">
                <a:latin typeface="Times New Roman" pitchFamily="18" charset="0"/>
                <a:cs typeface="Times New Roman" pitchFamily="18" charset="0"/>
              </a:rPr>
              <a:t>ељеника и делиоца и </a:t>
            </a:r>
          </a:p>
          <a:p>
            <a:pPr algn="ctr"/>
            <a:r>
              <a:rPr lang="sr-Cyrl-CS" altLang="en-US" sz="4000" b="1" i="1">
                <a:latin typeface="Times New Roman" pitchFamily="18" charset="0"/>
                <a:cs typeface="Times New Roman" pitchFamily="18" charset="0"/>
              </a:rPr>
              <a:t>сталност количника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CC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916113"/>
            <a:ext cx="8569325" cy="46085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r-Cyrl-CS" altLang="en-US" sz="2000" smtClean="0">
                <a:solidFill>
                  <a:srgbClr val="000099"/>
                </a:solidFill>
              </a:rPr>
              <a:t>    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r-Cyrl-CS" altLang="en-US" sz="2000" smtClean="0">
                <a:solidFill>
                  <a:srgbClr val="000099"/>
                </a:solidFill>
              </a:rPr>
              <a:t>    </a:t>
            </a:r>
            <a:r>
              <a:rPr lang="sr-Cyrl-CS" altLang="en-US" sz="4400" smtClean="0">
                <a:solidFill>
                  <a:srgbClr val="000099"/>
                </a:solidFill>
              </a:rPr>
              <a:t>( </a:t>
            </a:r>
            <a:r>
              <a:rPr lang="en-US" altLang="en-US" sz="4400" smtClean="0">
                <a:solidFill>
                  <a:srgbClr val="000099"/>
                </a:solidFill>
              </a:rPr>
              <a:t>a </a:t>
            </a:r>
            <a:r>
              <a:rPr lang="en-US" altLang="en-US" sz="4400" smtClean="0">
                <a:solidFill>
                  <a:srgbClr val="FF0000"/>
                </a:solidFill>
              </a:rPr>
              <a:t>x n</a:t>
            </a:r>
            <a:r>
              <a:rPr lang="en-US" altLang="en-US" sz="4400" smtClean="0">
                <a:solidFill>
                  <a:srgbClr val="000099"/>
                </a:solidFill>
              </a:rPr>
              <a:t> ) : ( b </a:t>
            </a:r>
            <a:r>
              <a:rPr lang="en-US" altLang="en-US" sz="4400" smtClean="0">
                <a:solidFill>
                  <a:srgbClr val="FF0000"/>
                </a:solidFill>
              </a:rPr>
              <a:t>x n</a:t>
            </a:r>
            <a:r>
              <a:rPr lang="en-US" altLang="en-US" sz="4400" smtClean="0">
                <a:solidFill>
                  <a:srgbClr val="000099"/>
                </a:solidFill>
              </a:rPr>
              <a:t> ) = </a:t>
            </a:r>
            <a:r>
              <a:rPr lang="en-US" altLang="en-US" sz="4400" smtClean="0">
                <a:solidFill>
                  <a:srgbClr val="FF0000"/>
                </a:solidFill>
              </a:rPr>
              <a:t>z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4400" smtClean="0">
                <a:solidFill>
                  <a:srgbClr val="000099"/>
                </a:solidFill>
              </a:rPr>
              <a:t>  ( a </a:t>
            </a:r>
            <a:r>
              <a:rPr lang="en-US" altLang="en-US" sz="4400" smtClean="0">
                <a:solidFill>
                  <a:srgbClr val="FF0000"/>
                </a:solidFill>
              </a:rPr>
              <a:t>: n</a:t>
            </a:r>
            <a:r>
              <a:rPr lang="en-US" altLang="en-US" sz="4400" smtClean="0">
                <a:solidFill>
                  <a:srgbClr val="000099"/>
                </a:solidFill>
              </a:rPr>
              <a:t> ) : ( b </a:t>
            </a:r>
            <a:r>
              <a:rPr lang="en-US" altLang="en-US" sz="4400" smtClean="0">
                <a:solidFill>
                  <a:srgbClr val="FF0000"/>
                </a:solidFill>
              </a:rPr>
              <a:t>: n</a:t>
            </a:r>
            <a:r>
              <a:rPr lang="en-US" altLang="en-US" sz="4400" smtClean="0">
                <a:solidFill>
                  <a:srgbClr val="000099"/>
                </a:solidFill>
              </a:rPr>
              <a:t> ) = </a:t>
            </a:r>
            <a:r>
              <a:rPr lang="en-US" altLang="en-US" sz="4400" smtClean="0">
                <a:solidFill>
                  <a:srgbClr val="FF0000"/>
                </a:solidFill>
              </a:rPr>
              <a:t>z</a:t>
            </a:r>
            <a:r>
              <a:rPr lang="en-US" altLang="en-US" sz="4400" smtClean="0">
                <a:solidFill>
                  <a:srgbClr val="000099"/>
                </a:solidFill>
              </a:rPr>
              <a:t>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>
                <a:solidFill>
                  <a:srgbClr val="000099"/>
                </a:solidFill>
              </a:rPr>
              <a:t>   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КОЛИЧНИК СЕ НЕЋЕ ПРОМЕНИТИ </a:t>
            </a:r>
            <a:r>
              <a:rPr lang="en-US" altLang="en-US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АКО СЕ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ДЕЉЕНИК И ДЕЛИЛАЦ 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ПОВЕЋАЈУ ИЛИ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( СМАЊЕ )</a:t>
            </a:r>
            <a:r>
              <a:rPr lang="en-US" altLang="en-US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ИСТИ БРОЈ ПУТА.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smtClean="0">
                <a:solidFill>
                  <a:srgbClr val="000099"/>
                </a:solidFill>
              </a:rPr>
              <a:t>   </a:t>
            </a:r>
            <a:endParaRPr lang="sr-Cyrl-CS" altLang="en-US" sz="2400" b="1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89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89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89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ДОМАЋИ РАД: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182688" y="2997200"/>
            <a:ext cx="7772400" cy="3135313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Радна свеска</a:t>
            </a:r>
            <a:r>
              <a:rPr lang="en-US" smtClean="0"/>
              <a:t>, 4. задатак са 161.стр. и 5. задатак са 162.стране.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2B2B2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12"/>
          <p:cNvSpPr>
            <a:spLocks noGrp="1" noChangeArrowheads="1"/>
          </p:cNvSpPr>
          <p:nvPr>
            <p:ph type="body" sz="half" idx="1"/>
          </p:nvPr>
        </p:nvSpPr>
        <p:spPr>
          <a:xfrm>
            <a:off x="923925" y="1774825"/>
            <a:ext cx="6429375" cy="4029075"/>
          </a:xfrm>
        </p:spPr>
        <p:txBody>
          <a:bodyPr/>
          <a:lstStyle/>
          <a:p>
            <a:r>
              <a:rPr lang="en-US" altLang="en-US" sz="5400" smtClean="0">
                <a:solidFill>
                  <a:srgbClr val="FF0000"/>
                </a:solidFill>
              </a:rPr>
              <a:t>16  :  8 = 2  </a:t>
            </a:r>
          </a:p>
        </p:txBody>
      </p:sp>
      <p:cxnSp>
        <p:nvCxnSpPr>
          <p:cNvPr id="6147" name="Straight Arrow Connector 18"/>
          <p:cNvCxnSpPr>
            <a:cxnSpLocks noChangeShapeType="1"/>
          </p:cNvCxnSpPr>
          <p:nvPr/>
        </p:nvCxnSpPr>
        <p:spPr bwMode="auto">
          <a:xfrm>
            <a:off x="1624013" y="2625725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48" name="TextBox 21"/>
          <p:cNvSpPr txBox="1">
            <a:spLocks noChangeArrowheads="1"/>
          </p:cNvSpPr>
          <p:nvPr/>
        </p:nvSpPr>
        <p:spPr bwMode="auto">
          <a:xfrm>
            <a:off x="1250950" y="3243263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дељеник</a:t>
            </a:r>
          </a:p>
        </p:txBody>
      </p:sp>
      <p:sp>
        <p:nvSpPr>
          <p:cNvPr id="6149" name="TextBox 23"/>
          <p:cNvSpPr txBox="1">
            <a:spLocks noChangeArrowheads="1"/>
          </p:cNvSpPr>
          <p:nvPr/>
        </p:nvSpPr>
        <p:spPr bwMode="auto">
          <a:xfrm>
            <a:off x="3257550" y="3243263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/>
              <a:t>делилац</a:t>
            </a:r>
          </a:p>
        </p:txBody>
      </p:sp>
      <p:sp>
        <p:nvSpPr>
          <p:cNvPr id="6150" name="TextBox 25"/>
          <p:cNvSpPr txBox="1">
            <a:spLocks noChangeArrowheads="1"/>
          </p:cNvSpPr>
          <p:nvPr/>
        </p:nvSpPr>
        <p:spPr bwMode="auto">
          <a:xfrm>
            <a:off x="6003925" y="2076450"/>
            <a:ext cx="1152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количник</a:t>
            </a:r>
          </a:p>
        </p:txBody>
      </p:sp>
      <p:sp>
        <p:nvSpPr>
          <p:cNvPr id="6151" name="TextBox 1"/>
          <p:cNvSpPr txBox="1">
            <a:spLocks noChangeArrowheads="1"/>
          </p:cNvSpPr>
          <p:nvPr/>
        </p:nvSpPr>
        <p:spPr bwMode="auto">
          <a:xfrm>
            <a:off x="923925" y="4503738"/>
            <a:ext cx="52847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6000"/>
              <a:t>  a   :    b  =    z</a:t>
            </a:r>
          </a:p>
        </p:txBody>
      </p:sp>
      <p:cxnSp>
        <p:nvCxnSpPr>
          <p:cNvPr id="6152" name="Straight Arrow Connector 13"/>
          <p:cNvCxnSpPr>
            <a:cxnSpLocks noChangeShapeType="1"/>
          </p:cNvCxnSpPr>
          <p:nvPr/>
        </p:nvCxnSpPr>
        <p:spPr bwMode="auto">
          <a:xfrm>
            <a:off x="3635375" y="2625725"/>
            <a:ext cx="0" cy="6175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153" name="Straight Arrow Connector 19"/>
          <p:cNvCxnSpPr>
            <a:cxnSpLocks noChangeShapeType="1"/>
          </p:cNvCxnSpPr>
          <p:nvPr/>
        </p:nvCxnSpPr>
        <p:spPr bwMode="auto">
          <a:xfrm>
            <a:off x="1624013" y="3789363"/>
            <a:ext cx="0" cy="7143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154" name="Straight Arrow Connector 21"/>
          <p:cNvCxnSpPr>
            <a:cxnSpLocks noChangeShapeType="1"/>
          </p:cNvCxnSpPr>
          <p:nvPr/>
        </p:nvCxnSpPr>
        <p:spPr bwMode="auto">
          <a:xfrm>
            <a:off x="3635375" y="3613150"/>
            <a:ext cx="0" cy="890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155" name="Straight Arrow Connector 23"/>
          <p:cNvCxnSpPr>
            <a:cxnSpLocks noChangeShapeType="1"/>
          </p:cNvCxnSpPr>
          <p:nvPr/>
        </p:nvCxnSpPr>
        <p:spPr bwMode="auto">
          <a:xfrm>
            <a:off x="6003925" y="2476500"/>
            <a:ext cx="0" cy="20272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156" name="Straight Arrow Connector 25"/>
          <p:cNvCxnSpPr>
            <a:cxnSpLocks noChangeShapeType="1"/>
          </p:cNvCxnSpPr>
          <p:nvPr/>
        </p:nvCxnSpPr>
        <p:spPr bwMode="auto">
          <a:xfrm>
            <a:off x="5148263" y="2260600"/>
            <a:ext cx="6477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2B2B2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116013" y="3716338"/>
            <a:ext cx="5327650" cy="1441450"/>
          </a:xfrm>
        </p:spPr>
        <p:txBody>
          <a:bodyPr/>
          <a:lstStyle/>
          <a:p>
            <a:pPr eaLnBrk="1" hangingPunct="1"/>
            <a:r>
              <a:rPr lang="sr-Cyrl-CS" altLang="en-US" sz="2400" smtClean="0"/>
              <a:t>1. </a:t>
            </a:r>
            <a:r>
              <a:rPr lang="sr-Cyrl-CS" altLang="en-US" sz="2400" smtClean="0">
                <a:latin typeface="Times New Roman" pitchFamily="18" charset="0"/>
                <a:cs typeface="Times New Roman" pitchFamily="18" charset="0"/>
              </a:rPr>
              <a:t>Како се мења дељеник?</a:t>
            </a:r>
          </a:p>
          <a:p>
            <a:pPr eaLnBrk="1" hangingPunct="1"/>
            <a:r>
              <a:rPr lang="sr-Cyrl-CS" altLang="en-US" sz="2400" smtClean="0">
                <a:latin typeface="Times New Roman" pitchFamily="18" charset="0"/>
                <a:cs typeface="Times New Roman" pitchFamily="18" charset="0"/>
              </a:rPr>
              <a:t>2. Како се мења количник?</a:t>
            </a:r>
          </a:p>
          <a:p>
            <a:pPr eaLnBrk="1" hangingPunct="1"/>
            <a:r>
              <a:rPr lang="sr-Cyrl-CS" altLang="en-US" sz="2400" smtClean="0">
                <a:latin typeface="Times New Roman" pitchFamily="18" charset="0"/>
                <a:cs typeface="Times New Roman" pitchFamily="18" charset="0"/>
              </a:rPr>
              <a:t>3. Изведите закључак!</a:t>
            </a:r>
          </a:p>
          <a:p>
            <a:pPr eaLnBrk="1" hangingPunct="1"/>
            <a:endParaRPr lang="sr-Cyrl-CS" altLang="en-US" sz="2800" smtClean="0"/>
          </a:p>
        </p:txBody>
      </p:sp>
      <p:sp>
        <p:nvSpPr>
          <p:cNvPr id="7171" name="Rectangle 9"/>
          <p:cNvSpPr>
            <a:spLocks noChangeArrowheads="1"/>
          </p:cNvSpPr>
          <p:nvPr/>
        </p:nvSpPr>
        <p:spPr bwMode="auto">
          <a:xfrm>
            <a:off x="0" y="0"/>
            <a:ext cx="4841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ru-RU" altLang="en-US" sz="1200">
                <a:cs typeface="Times New Roman" pitchFamily="18" charset="0"/>
              </a:rPr>
              <a:t>       </a:t>
            </a:r>
            <a:endParaRPr lang="ru-RU" altLang="en-US"/>
          </a:p>
        </p:txBody>
      </p:sp>
      <p:sp>
        <p:nvSpPr>
          <p:cNvPr id="7172" name="Rectangle 10"/>
          <p:cNvSpPr>
            <a:spLocks noChangeArrowheads="1"/>
          </p:cNvSpPr>
          <p:nvPr/>
        </p:nvSpPr>
        <p:spPr bwMode="auto">
          <a:xfrm>
            <a:off x="0" y="1512888"/>
            <a:ext cx="4841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sr-Cyrl-CS" altLang="en-US" sz="1200">
                <a:cs typeface="Times New Roman" pitchFamily="18" charset="0"/>
              </a:rPr>
              <a:t>       </a:t>
            </a:r>
            <a:endParaRPr lang="sr-Cyrl-CS" altLang="en-US"/>
          </a:p>
        </p:txBody>
      </p:sp>
      <p:sp>
        <p:nvSpPr>
          <p:cNvPr id="7173" name="Rectangle 11"/>
          <p:cNvSpPr>
            <a:spLocks noChangeArrowheads="1"/>
          </p:cNvSpPr>
          <p:nvPr/>
        </p:nvSpPr>
        <p:spPr bwMode="auto">
          <a:xfrm>
            <a:off x="0" y="3035300"/>
            <a:ext cx="4413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sr-Cyrl-CS" altLang="en-US" sz="1200">
                <a:cs typeface="Times New Roman" pitchFamily="18" charset="0"/>
              </a:rPr>
              <a:t>      </a:t>
            </a:r>
            <a:endParaRPr lang="sr-Cyrl-CS" altLang="en-US"/>
          </a:p>
        </p:txBody>
      </p:sp>
      <p:sp>
        <p:nvSpPr>
          <p:cNvPr id="7174" name="TextBox 1"/>
          <p:cNvSpPr txBox="1">
            <a:spLocks noChangeArrowheads="1"/>
          </p:cNvSpPr>
          <p:nvPr/>
        </p:nvSpPr>
        <p:spPr bwMode="auto">
          <a:xfrm>
            <a:off x="1150938" y="2565400"/>
            <a:ext cx="454183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4400"/>
              <a:t>( 16 x 2 ) : 8 =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2B2B2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4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3429000"/>
            <a:ext cx="5040312" cy="1655763"/>
          </a:xfrm>
        </p:spPr>
        <p:txBody>
          <a:bodyPr/>
          <a:lstStyle/>
          <a:p>
            <a:pPr eaLnBrk="1" hangingPunct="1"/>
            <a:r>
              <a:rPr lang="sr-Cyrl-CS" altLang="en-US" sz="2400" smtClean="0">
                <a:latin typeface="Times New Roman" pitchFamily="18" charset="0"/>
              </a:rPr>
              <a:t>1. Како се мења</a:t>
            </a:r>
            <a:r>
              <a:rPr lang="en-US" altLang="en-US" sz="2400" smtClean="0">
                <a:latin typeface="Times New Roman" pitchFamily="18" charset="0"/>
              </a:rPr>
              <a:t> делилац</a:t>
            </a:r>
            <a:r>
              <a:rPr lang="sr-Cyrl-CS" altLang="en-US" sz="2400" smtClean="0">
                <a:latin typeface="Times New Roman" pitchFamily="18" charset="0"/>
              </a:rPr>
              <a:t>?</a:t>
            </a:r>
          </a:p>
          <a:p>
            <a:pPr eaLnBrk="1" hangingPunct="1"/>
            <a:r>
              <a:rPr lang="sr-Cyrl-CS" altLang="en-US" sz="2400" smtClean="0">
                <a:latin typeface="Times New Roman" pitchFamily="18" charset="0"/>
              </a:rPr>
              <a:t>2. Како се мења количник?</a:t>
            </a:r>
          </a:p>
          <a:p>
            <a:pPr eaLnBrk="1" hangingPunct="1"/>
            <a:r>
              <a:rPr lang="sr-Cyrl-CS" altLang="en-US" sz="2400" smtClean="0">
                <a:latin typeface="Times New Roman" pitchFamily="18" charset="0"/>
              </a:rPr>
              <a:t>3. Изведите закључак!</a:t>
            </a:r>
          </a:p>
          <a:p>
            <a:pPr eaLnBrk="1" hangingPunct="1"/>
            <a:endParaRPr lang="sr-Cyrl-CS" altLang="en-US" sz="2400" smtClean="0">
              <a:latin typeface="Times New Roman" pitchFamily="18" charset="0"/>
            </a:endParaRPr>
          </a:p>
        </p:txBody>
      </p:sp>
      <p:sp>
        <p:nvSpPr>
          <p:cNvPr id="8195" name="Rectangle 9"/>
          <p:cNvSpPr>
            <a:spLocks noChangeArrowheads="1"/>
          </p:cNvSpPr>
          <p:nvPr/>
        </p:nvSpPr>
        <p:spPr bwMode="auto">
          <a:xfrm>
            <a:off x="0" y="0"/>
            <a:ext cx="4841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ru-RU" altLang="en-US" sz="1200">
                <a:cs typeface="Times New Roman" pitchFamily="18" charset="0"/>
              </a:rPr>
              <a:t>       </a:t>
            </a:r>
            <a:endParaRPr lang="ru-RU" altLang="en-US"/>
          </a:p>
        </p:txBody>
      </p:sp>
      <p:sp>
        <p:nvSpPr>
          <p:cNvPr id="8196" name="Rectangle 10"/>
          <p:cNvSpPr>
            <a:spLocks noChangeArrowheads="1"/>
          </p:cNvSpPr>
          <p:nvPr/>
        </p:nvSpPr>
        <p:spPr bwMode="auto">
          <a:xfrm>
            <a:off x="0" y="1512888"/>
            <a:ext cx="4841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sr-Cyrl-CS" altLang="en-US" sz="1200">
                <a:cs typeface="Times New Roman" pitchFamily="18" charset="0"/>
              </a:rPr>
              <a:t>       </a:t>
            </a:r>
            <a:endParaRPr lang="sr-Cyrl-CS" altLang="en-US"/>
          </a:p>
        </p:txBody>
      </p:sp>
      <p:sp>
        <p:nvSpPr>
          <p:cNvPr id="8197" name="Rectangle 11"/>
          <p:cNvSpPr>
            <a:spLocks noChangeArrowheads="1"/>
          </p:cNvSpPr>
          <p:nvPr/>
        </p:nvSpPr>
        <p:spPr bwMode="auto">
          <a:xfrm>
            <a:off x="0" y="3035300"/>
            <a:ext cx="4413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sr-Cyrl-CS" altLang="en-US" sz="1200">
                <a:cs typeface="Times New Roman" pitchFamily="18" charset="0"/>
              </a:rPr>
              <a:t>      </a:t>
            </a:r>
            <a:endParaRPr lang="sr-Cyrl-CS" altLang="en-US"/>
          </a:p>
        </p:txBody>
      </p:sp>
      <p:sp>
        <p:nvSpPr>
          <p:cNvPr id="8198" name="Rectangle 17"/>
          <p:cNvSpPr>
            <a:spLocks noChangeArrowheads="1"/>
          </p:cNvSpPr>
          <p:nvPr/>
        </p:nvSpPr>
        <p:spPr bwMode="auto">
          <a:xfrm>
            <a:off x="0" y="0"/>
            <a:ext cx="5270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sr-Cyrl-CS" altLang="en-US" sz="1200">
                <a:cs typeface="Times New Roman" pitchFamily="18" charset="0"/>
              </a:rPr>
              <a:t>        </a:t>
            </a:r>
            <a:endParaRPr lang="sr-Cyrl-CS" altLang="en-US"/>
          </a:p>
        </p:txBody>
      </p:sp>
      <p:sp>
        <p:nvSpPr>
          <p:cNvPr id="8199" name="Rectangle 18"/>
          <p:cNvSpPr>
            <a:spLocks noChangeArrowheads="1"/>
          </p:cNvSpPr>
          <p:nvPr/>
        </p:nvSpPr>
        <p:spPr bwMode="auto">
          <a:xfrm>
            <a:off x="0" y="1598613"/>
            <a:ext cx="5699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sr-Cyrl-CS" altLang="en-US" sz="1200">
                <a:cs typeface="Times New Roman" pitchFamily="18" charset="0"/>
              </a:rPr>
              <a:t>         </a:t>
            </a:r>
            <a:endParaRPr lang="sr-Cyrl-CS" altLang="en-US"/>
          </a:p>
        </p:txBody>
      </p:sp>
      <p:sp>
        <p:nvSpPr>
          <p:cNvPr id="8200" name="Rectangle 19"/>
          <p:cNvSpPr>
            <a:spLocks noChangeArrowheads="1"/>
          </p:cNvSpPr>
          <p:nvPr/>
        </p:nvSpPr>
        <p:spPr bwMode="auto">
          <a:xfrm>
            <a:off x="0" y="3101975"/>
            <a:ext cx="4413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sr-Cyrl-CS" altLang="en-US" sz="1200">
                <a:cs typeface="Times New Roman" pitchFamily="18" charset="0"/>
              </a:rPr>
              <a:t>      </a:t>
            </a:r>
            <a:endParaRPr lang="sr-Cyrl-CS" altLang="en-US"/>
          </a:p>
        </p:txBody>
      </p:sp>
      <p:sp>
        <p:nvSpPr>
          <p:cNvPr id="8201" name="TextBox 3"/>
          <p:cNvSpPr txBox="1">
            <a:spLocks noChangeArrowheads="1"/>
          </p:cNvSpPr>
          <p:nvPr/>
        </p:nvSpPr>
        <p:spPr bwMode="auto">
          <a:xfrm>
            <a:off x="1331913" y="2308225"/>
            <a:ext cx="37179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400"/>
              <a:t>16 : ( 8 : 2 ) =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2B2B2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3573463"/>
            <a:ext cx="5184775" cy="2735262"/>
          </a:xfrm>
        </p:spPr>
        <p:txBody>
          <a:bodyPr/>
          <a:lstStyle/>
          <a:p>
            <a:pPr eaLnBrk="1" hangingPunct="1"/>
            <a:r>
              <a:rPr lang="sr-Cyrl-CS" altLang="en-US" sz="2400" smtClean="0">
                <a:latin typeface="Times New Roman" pitchFamily="18" charset="0"/>
              </a:rPr>
              <a:t>1. Како се мења дељеник, а како се мења делилац?</a:t>
            </a:r>
          </a:p>
          <a:p>
            <a:pPr eaLnBrk="1" hangingPunct="1"/>
            <a:r>
              <a:rPr lang="sr-Cyrl-CS" altLang="en-US" sz="2400" smtClean="0">
                <a:latin typeface="Times New Roman" pitchFamily="18" charset="0"/>
              </a:rPr>
              <a:t>2. Како се мења количник?</a:t>
            </a:r>
          </a:p>
          <a:p>
            <a:pPr eaLnBrk="1" hangingPunct="1"/>
            <a:r>
              <a:rPr lang="sr-Cyrl-CS" altLang="en-US" sz="2400" smtClean="0">
                <a:latin typeface="Times New Roman" pitchFamily="18" charset="0"/>
              </a:rPr>
              <a:t>3. Изведите закључак!</a:t>
            </a:r>
          </a:p>
          <a:p>
            <a:pPr eaLnBrk="1" hangingPunct="1"/>
            <a:endParaRPr lang="sr-Cyrl-CS" altLang="en-US" sz="2400" smtClean="0">
              <a:latin typeface="Times New Roman" pitchFamily="18" charset="0"/>
            </a:endParaRPr>
          </a:p>
        </p:txBody>
      </p:sp>
      <p:sp>
        <p:nvSpPr>
          <p:cNvPr id="921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9220" name="Rectangle 10"/>
          <p:cNvSpPr>
            <a:spLocks noChangeArrowheads="1"/>
          </p:cNvSpPr>
          <p:nvPr/>
        </p:nvSpPr>
        <p:spPr bwMode="auto">
          <a:xfrm>
            <a:off x="0" y="1200150"/>
            <a:ext cx="569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ru-RU" altLang="en-US" sz="1200">
                <a:cs typeface="Times New Roman" pitchFamily="18" charset="0"/>
              </a:rPr>
              <a:t>  </a:t>
            </a:r>
            <a:endParaRPr lang="sr-Cyrl-CS" altLang="en-US" sz="1100"/>
          </a:p>
          <a:p>
            <a:r>
              <a:rPr lang="sr-Cyrl-CS" altLang="en-US" sz="1200">
                <a:cs typeface="Times New Roman" pitchFamily="18" charset="0"/>
              </a:rPr>
              <a:t>         </a:t>
            </a:r>
            <a:endParaRPr lang="sr-Cyrl-CS" altLang="en-US"/>
          </a:p>
        </p:txBody>
      </p:sp>
      <p:sp>
        <p:nvSpPr>
          <p:cNvPr id="9221" name="Rectangle 11"/>
          <p:cNvSpPr>
            <a:spLocks noChangeArrowheads="1"/>
          </p:cNvSpPr>
          <p:nvPr/>
        </p:nvSpPr>
        <p:spPr bwMode="auto">
          <a:xfrm>
            <a:off x="0" y="2924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9222" name="TextBox 1"/>
          <p:cNvSpPr txBox="1">
            <a:spLocks noChangeArrowheads="1"/>
          </p:cNvSpPr>
          <p:nvPr/>
        </p:nvSpPr>
        <p:spPr bwMode="auto">
          <a:xfrm>
            <a:off x="627063" y="2540000"/>
            <a:ext cx="51609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400"/>
              <a:t>( 16 x 2 ) : ( 8 : 2 )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2B2B2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133600"/>
            <a:ext cx="7345362" cy="31686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sr-Cyrl-CS" altLang="en-US" sz="2400" dirty="0"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sr-Cyrl-C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0243" name="Rectangle 8"/>
          <p:cNvSpPr>
            <a:spLocks noChangeArrowheads="1"/>
          </p:cNvSpPr>
          <p:nvPr/>
        </p:nvSpPr>
        <p:spPr bwMode="auto">
          <a:xfrm>
            <a:off x="0" y="0"/>
            <a:ext cx="6556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sr-Cyrl-CS" altLang="en-US" sz="1200">
                <a:cs typeface="Times New Roman" pitchFamily="18" charset="0"/>
              </a:rPr>
              <a:t>           </a:t>
            </a:r>
            <a:endParaRPr lang="sr-Cyrl-CS" altLang="en-US"/>
          </a:p>
        </p:txBody>
      </p:sp>
      <p:sp>
        <p:nvSpPr>
          <p:cNvPr id="10244" name="Rectangle 9"/>
          <p:cNvSpPr>
            <a:spLocks noChangeArrowheads="1"/>
          </p:cNvSpPr>
          <p:nvPr/>
        </p:nvSpPr>
        <p:spPr bwMode="auto">
          <a:xfrm>
            <a:off x="0" y="1493838"/>
            <a:ext cx="698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sr-Cyrl-CS" altLang="en-US" sz="1200">
                <a:cs typeface="Times New Roman" pitchFamily="18" charset="0"/>
              </a:rPr>
              <a:t>            </a:t>
            </a:r>
            <a:endParaRPr lang="sr-Cyrl-CS" altLang="en-US"/>
          </a:p>
        </p:txBody>
      </p:sp>
      <p:pic>
        <p:nvPicPr>
          <p:cNvPr id="102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463" y="1768475"/>
            <a:ext cx="7616825" cy="22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Box 2"/>
          <p:cNvSpPr txBox="1">
            <a:spLocks noChangeArrowheads="1"/>
          </p:cNvSpPr>
          <p:nvPr/>
        </p:nvSpPr>
        <p:spPr bwMode="auto">
          <a:xfrm>
            <a:off x="525463" y="4005263"/>
            <a:ext cx="82946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КОЛИКО ПУТА СЕ ПОВЕЋА ДЕЉЕНИК,</a:t>
            </a:r>
          </a:p>
          <a:p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ТОЛИКО ПУТА СЕ ПОВЕЋА И КОЛИЧНИК.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636000" cy="374491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en-US" altLang="en-US" sz="240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b="1" smtClean="0">
                <a:solidFill>
                  <a:srgbClr val="000099"/>
                </a:solidFill>
              </a:rPr>
              <a:t>              </a:t>
            </a:r>
            <a:r>
              <a:rPr lang="en-US" altLang="en-US" sz="4400" b="1" smtClean="0">
                <a:solidFill>
                  <a:srgbClr val="000099"/>
                </a:solidFill>
              </a:rPr>
              <a:t>( a </a:t>
            </a:r>
            <a:r>
              <a:rPr lang="en-US" altLang="en-US" sz="4400" b="1" smtClean="0">
                <a:solidFill>
                  <a:srgbClr val="FF0000"/>
                </a:solidFill>
              </a:rPr>
              <a:t>: n</a:t>
            </a:r>
            <a:r>
              <a:rPr lang="en-US" altLang="en-US" sz="4400" b="1" smtClean="0">
                <a:solidFill>
                  <a:srgbClr val="000099"/>
                </a:solidFill>
              </a:rPr>
              <a:t> ) : b = z </a:t>
            </a:r>
            <a:r>
              <a:rPr lang="en-US" altLang="en-US" sz="4400" b="1" smtClean="0">
                <a:solidFill>
                  <a:srgbClr val="FF0000"/>
                </a:solidFill>
              </a:rPr>
              <a:t>: n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smtClean="0">
                <a:solidFill>
                  <a:srgbClr val="000099"/>
                </a:solidFill>
              </a:rPr>
              <a:t>  </a:t>
            </a:r>
            <a:r>
              <a:rPr lang="en-US" altLang="en-US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КОЛИКО ПУТА 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 СМАЊИ ДЕЉЕНИК,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ТОЛИКО ПУТА 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 СМАЊУЈЕ И КОЛИЧНИК</a:t>
            </a:r>
            <a:r>
              <a:rPr lang="en-US" altLang="en-US" sz="2400" smtClean="0">
                <a:solidFill>
                  <a:srgbClr val="FF0000"/>
                </a:solidFill>
              </a:rPr>
              <a:t>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Промена количника прати промену дељеника.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smtClean="0">
                <a:solidFill>
                  <a:srgbClr val="000099"/>
                </a:solidFill>
              </a:rPr>
              <a:t>    </a:t>
            </a:r>
            <a:endParaRPr lang="en-US" altLang="en-US" sz="440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440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440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440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440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440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440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440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440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440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440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440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440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440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440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440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440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440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440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440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440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440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440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440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440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440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440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1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908050"/>
            <a:ext cx="8424862" cy="56991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en-US" altLang="en-US" sz="4400" b="1" smtClean="0">
              <a:solidFill>
                <a:srgbClr val="002060"/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en-US" altLang="en-US" sz="4400" b="1" smtClean="0">
              <a:solidFill>
                <a:srgbClr val="00206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4400" b="1" smtClean="0">
                <a:solidFill>
                  <a:srgbClr val="002060"/>
                </a:solidFill>
              </a:rPr>
              <a:t>        а : ( b </a:t>
            </a:r>
            <a:r>
              <a:rPr lang="en-US" altLang="en-US" sz="4400" b="1" smtClean="0">
                <a:solidFill>
                  <a:srgbClr val="FF0000"/>
                </a:solidFill>
              </a:rPr>
              <a:t>x n</a:t>
            </a:r>
            <a:r>
              <a:rPr lang="en-US" altLang="en-US" sz="4400" b="1" smtClean="0">
                <a:solidFill>
                  <a:srgbClr val="002060"/>
                </a:solidFill>
              </a:rPr>
              <a:t> ) = z </a:t>
            </a:r>
            <a:r>
              <a:rPr lang="en-US" altLang="en-US" sz="4400" b="1" smtClean="0">
                <a:solidFill>
                  <a:srgbClr val="FF0000"/>
                </a:solidFill>
              </a:rPr>
              <a:t>: n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4400" b="1" smtClean="0">
              <a:solidFill>
                <a:srgbClr val="00206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КОЛИКО ПУТА 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 ПОВЕЋА ДЕЛИЛАЦ, </a:t>
            </a:r>
            <a:r>
              <a:rPr lang="en-US" altLang="en-US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ТОЛИКО ПУТА 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 СМАЊИ КОЛИЧНИК.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mtClean="0">
                <a:solidFill>
                  <a:srgbClr val="002060"/>
                </a:solidFill>
              </a:rPr>
              <a:t>      </a:t>
            </a:r>
          </a:p>
          <a:p>
            <a:pPr marL="0" indent="0">
              <a:buFont typeface="Wingdings" pitchFamily="2" charset="2"/>
              <a:buNone/>
            </a:pPr>
            <a:endParaRPr lang="en-US" altLang="en-US" smtClean="0">
              <a:solidFill>
                <a:srgbClr val="002060"/>
              </a:solidFill>
            </a:endParaRP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2987675" y="2492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116138"/>
            <a:ext cx="8712200" cy="4408487"/>
          </a:xfrm>
        </p:spPr>
        <p:txBody>
          <a:bodyPr/>
          <a:lstStyle/>
          <a:p>
            <a:pPr marL="0" indent="0">
              <a:buClr>
                <a:srgbClr val="3333CC"/>
              </a:buClr>
              <a:buFont typeface="Wingdings" pitchFamily="2" charset="2"/>
              <a:buNone/>
              <a:defRPr/>
            </a:pPr>
            <a:r>
              <a:rPr lang="sr-Latn-RS" dirty="0">
                <a:solidFill>
                  <a:srgbClr val="002060"/>
                </a:solidFill>
              </a:rPr>
              <a:t> </a:t>
            </a:r>
            <a:endParaRPr lang="sr-Cyrl-RS" dirty="0" smtClean="0">
              <a:solidFill>
                <a:srgbClr val="002060"/>
              </a:solidFill>
            </a:endParaRPr>
          </a:p>
          <a:p>
            <a:pPr marL="0" indent="0">
              <a:buClr>
                <a:srgbClr val="3333CC"/>
              </a:buClr>
              <a:buFont typeface="Wingdings" pitchFamily="2" charset="2"/>
              <a:buNone/>
              <a:defRPr/>
            </a:pPr>
            <a:r>
              <a:rPr lang="sr-Cyrl-RS" sz="4400" b="1" dirty="0" smtClean="0">
                <a:solidFill>
                  <a:srgbClr val="002060"/>
                </a:solidFill>
              </a:rPr>
              <a:t>        </a:t>
            </a:r>
            <a:r>
              <a:rPr lang="sr-Latn-RS" sz="4400" b="1" dirty="0" smtClean="0">
                <a:solidFill>
                  <a:srgbClr val="002060"/>
                </a:solidFill>
              </a:rPr>
              <a:t>a </a:t>
            </a:r>
            <a:r>
              <a:rPr lang="sr-Latn-RS" sz="4400" b="1" dirty="0">
                <a:solidFill>
                  <a:srgbClr val="002060"/>
                </a:solidFill>
              </a:rPr>
              <a:t>: ( b </a:t>
            </a:r>
            <a:r>
              <a:rPr lang="sr-Latn-RS" sz="4400" b="1" dirty="0">
                <a:solidFill>
                  <a:srgbClr val="FF0000"/>
                </a:solidFill>
              </a:rPr>
              <a:t>: n</a:t>
            </a:r>
            <a:r>
              <a:rPr lang="sr-Latn-RS" sz="4400" b="1" dirty="0">
                <a:solidFill>
                  <a:srgbClr val="002060"/>
                </a:solidFill>
              </a:rPr>
              <a:t>  ) = z </a:t>
            </a:r>
            <a:r>
              <a:rPr lang="sr-Latn-RS" sz="4400" b="1" dirty="0">
                <a:solidFill>
                  <a:srgbClr val="FF0000"/>
                </a:solidFill>
              </a:rPr>
              <a:t>x n</a:t>
            </a:r>
          </a:p>
          <a:p>
            <a:pPr eaLnBrk="1" hangingPunct="1">
              <a:defRPr/>
            </a:pPr>
            <a:endParaRPr lang="sr-Cyrl-CS" altLang="en-US" sz="2000" b="1" dirty="0">
              <a:solidFill>
                <a:srgbClr val="000099"/>
              </a:solidFill>
            </a:endParaRPr>
          </a:p>
          <a:p>
            <a:pPr eaLnBrk="1" hangingPunct="1">
              <a:defRPr/>
            </a:pPr>
            <a:endParaRPr lang="sr-Cyrl-CS" altLang="en-US" sz="2000" dirty="0">
              <a:solidFill>
                <a:srgbClr val="000099"/>
              </a:solidFill>
            </a:endParaRPr>
          </a:p>
          <a:p>
            <a:pPr eaLnBrk="1" hangingPunct="1">
              <a:defRPr/>
            </a:pPr>
            <a:r>
              <a:rPr lang="sr-Cyrl-CS" alt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КОЛИКО </a:t>
            </a:r>
            <a:r>
              <a:rPr lang="sr-Cyrl-CS" alt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ПУТА </a:t>
            </a:r>
            <a:r>
              <a:rPr lang="sr-Cyrl-C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 </a:t>
            </a:r>
            <a:r>
              <a:rPr lang="sr-Cyrl-C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СМАЊИ ДЕЛИЛАЦ</a:t>
            </a:r>
            <a:r>
              <a:rPr lang="sr-Cyrl-C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alt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ТОЛИКО  ПУТА </a:t>
            </a:r>
            <a:r>
              <a:rPr lang="sr-Cyrl-C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 ПОВЕЋА КОЛИЧНИК</a:t>
            </a:r>
            <a:r>
              <a:rPr lang="sr-Cyrl-CS" altLang="en-US" sz="2000" dirty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1331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13316" name="Rectangle 10"/>
          <p:cNvSpPr>
            <a:spLocks noChangeArrowheads="1"/>
          </p:cNvSpPr>
          <p:nvPr/>
        </p:nvSpPr>
        <p:spPr bwMode="auto">
          <a:xfrm>
            <a:off x="0" y="504825"/>
            <a:ext cx="1512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sr-Cyrl-CS" altLang="en-US" sz="1200">
                <a:cs typeface="Times New Roman" pitchFamily="18" charset="0"/>
              </a:rPr>
              <a:t>                               </a:t>
            </a:r>
            <a:endParaRPr lang="sr-Cyrl-CS" altLang="en-US"/>
          </a:p>
        </p:txBody>
      </p:sp>
      <p:sp>
        <p:nvSpPr>
          <p:cNvPr id="13317" name="Rectangle 15"/>
          <p:cNvSpPr>
            <a:spLocks noChangeArrowheads="1"/>
          </p:cNvSpPr>
          <p:nvPr/>
        </p:nvSpPr>
        <p:spPr bwMode="auto">
          <a:xfrm>
            <a:off x="0" y="0"/>
            <a:ext cx="1127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ru-RU" altLang="en-US" sz="1200">
                <a:cs typeface="Times New Roman" pitchFamily="18" charset="0"/>
              </a:rPr>
              <a:t>                      </a:t>
            </a:r>
            <a:endParaRPr lang="ru-RU" altLang="en-US"/>
          </a:p>
        </p:txBody>
      </p:sp>
      <p:sp>
        <p:nvSpPr>
          <p:cNvPr id="13318" name="Rectangle 16"/>
          <p:cNvSpPr>
            <a:spLocks noChangeArrowheads="1"/>
          </p:cNvSpPr>
          <p:nvPr/>
        </p:nvSpPr>
        <p:spPr bwMode="auto">
          <a:xfrm>
            <a:off x="0" y="808038"/>
            <a:ext cx="1298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ru-RU" altLang="en-US" sz="1200">
                <a:cs typeface="Times New Roman" pitchFamily="18" charset="0"/>
              </a:rPr>
              <a:t>                          </a:t>
            </a:r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build="p"/>
    </p:bldLst>
  </p:timing>
</p:sld>
</file>

<file path=ppt/theme/theme1.xml><?xml version="1.0" encoding="utf-8"?>
<a:theme xmlns:a="http://schemas.openxmlformats.org/drawingml/2006/main" name="Notes design template">
  <a:themeElements>
    <a:clrScheme name="Notes design templat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Notes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te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te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te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te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te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te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te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Notes design template</Template>
  <TotalTime>1739</TotalTime>
  <Words>298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Tahoma</vt:lpstr>
      <vt:lpstr>Wingdings</vt:lpstr>
      <vt:lpstr>Times New Roman</vt:lpstr>
      <vt:lpstr>Notes design template</vt:lpstr>
      <vt:lpstr>Blends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ДОМАЋИ РАД:</vt:lpstr>
    </vt:vector>
  </TitlesOfParts>
  <Company>CET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Milos M.</dc:creator>
  <cp:lastModifiedBy>Nenad</cp:lastModifiedBy>
  <cp:revision>188</cp:revision>
  <cp:lastPrinted>1601-01-01T00:00:00Z</cp:lastPrinted>
  <dcterms:created xsi:type="dcterms:W3CDTF">2005-03-02T08:24:37Z</dcterms:created>
  <dcterms:modified xsi:type="dcterms:W3CDTF">2020-04-07T14:59:47Z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TC010731071033</vt:lpwstr>
  </property>
</Properties>
</file>