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080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9" y="241300"/>
            <a:ext cx="8074660" cy="158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104" y="2167890"/>
            <a:ext cx="8225790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6839" y="849629"/>
            <a:ext cx="540702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714500">
              <a:lnSpc>
                <a:spcPts val="3890"/>
              </a:lnSpc>
              <a:spcBef>
                <a:spcPts val="585"/>
              </a:spcBef>
            </a:pPr>
            <a:r>
              <a:rPr sz="3600" i="1" spc="-280" dirty="0">
                <a:latin typeface="Calibri" panose="020F0502020204030204" pitchFamily="34" charset="0"/>
                <a:cs typeface="Calibri" panose="020F0502020204030204" pitchFamily="34" charset="0"/>
              </a:rPr>
              <a:t>OZONSKI  </a:t>
            </a:r>
            <a:r>
              <a:rPr sz="3600" i="1" spc="27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3600" i="1" spc="32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3600" i="1" spc="-22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3600" i="1" spc="-19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3600" i="1" spc="21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600" i="1" spc="409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sz="3600" i="1" spc="-7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3600" i="1" spc="-24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3600" i="1" spc="-21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sz="3600" i="1" spc="13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3600" i="1" spc="-204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3600" i="1" spc="-19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3600" i="1" spc="-335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3600" i="1" spc="-34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600" i="1" spc="-65" dirty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04800" y="2417058"/>
            <a:ext cx="822579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065" marR="508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3522345" algn="l"/>
              </a:tabLst>
            </a:pPr>
            <a:r>
              <a:rPr sz="1800" spc="14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r-Latn-RS" sz="1800" spc="140" dirty="0" err="1">
                <a:latin typeface="Calibri" panose="020F0502020204030204" pitchFamily="34" charset="0"/>
                <a:cs typeface="Calibri" panose="020F0502020204030204" pitchFamily="34" charset="0"/>
              </a:rPr>
              <a:t>zuzetno</a:t>
            </a:r>
            <a:r>
              <a:rPr lang="sr-Latn-RS" sz="1800" spc="140" dirty="0">
                <a:latin typeface="Calibri" panose="020F0502020204030204" pitchFamily="34" charset="0"/>
                <a:cs typeface="Calibri" panose="020F0502020204030204" pitchFamily="34" charset="0"/>
              </a:rPr>
              <a:t> tanak</a:t>
            </a:r>
            <a:r>
              <a:rPr lang="sr-Latn-RS" spc="14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RS" spc="1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80" dirty="0">
                <a:latin typeface="Calibri" panose="020F0502020204030204" pitchFamily="34" charset="0"/>
                <a:cs typeface="Calibri" panose="020F0502020204030204" pitchFamily="34" charset="0"/>
              </a:rPr>
              <a:t>važan </a:t>
            </a:r>
            <a:r>
              <a:rPr sz="1800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50" dirty="0">
                <a:latin typeface="Calibri" panose="020F0502020204030204" pitchFamily="34" charset="0"/>
                <a:cs typeface="Calibri" panose="020F0502020204030204" pitchFamily="34" charset="0"/>
              </a:rPr>
              <a:t>prirodni </a:t>
            </a:r>
            <a:r>
              <a:rPr sz="1800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25" dirty="0">
                <a:latin typeface="Calibri" panose="020F0502020204030204" pitchFamily="34" charset="0"/>
                <a:cs typeface="Calibri" panose="020F0502020204030204" pitchFamily="34" charset="0"/>
              </a:rPr>
              <a:t>paravan i sastavni deo Zemljine atmosfere;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21710" indent="-81280">
              <a:lnSpc>
                <a:spcPct val="100000"/>
              </a:lnSpc>
              <a:buSzPct val="94444"/>
              <a:buChar char="•"/>
              <a:tabLst>
                <a:tab pos="3522345" algn="l"/>
              </a:tabLst>
            </a:pPr>
            <a:r>
              <a:rPr sz="1800" spc="9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r-Latn-RS" sz="1800" spc="90" dirty="0" err="1">
                <a:latin typeface="Calibri" panose="020F0502020204030204" pitchFamily="34" charset="0"/>
                <a:cs typeface="Calibri" panose="020F0502020204030204" pitchFamily="34" charset="0"/>
              </a:rPr>
              <a:t>ezbojan</a:t>
            </a:r>
            <a:r>
              <a:rPr sz="1800" spc="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-10" dirty="0">
                <a:latin typeface="Calibri" panose="020F0502020204030204" pitchFamily="34" charset="0"/>
                <a:cs typeface="Calibri" panose="020F0502020204030204" pitchFamily="34" charset="0"/>
              </a:rPr>
              <a:t>gas;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21710" indent="-81280">
              <a:lnSpc>
                <a:spcPct val="100000"/>
              </a:lnSpc>
              <a:buSzPct val="94444"/>
              <a:buChar char="•"/>
              <a:tabLst>
                <a:tab pos="3522345" algn="l"/>
              </a:tabLst>
            </a:pPr>
            <a:r>
              <a:rPr sz="1800" spc="21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r-Latn-RS" sz="1800" spc="210" dirty="0" err="1">
                <a:latin typeface="Calibri" panose="020F0502020204030204" pitchFamily="34" charset="0"/>
                <a:cs typeface="Calibri" panose="020F0502020204030204" pitchFamily="34" charset="0"/>
              </a:rPr>
              <a:t>alazi</a:t>
            </a:r>
            <a:r>
              <a:rPr sz="1800" spc="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-254" dirty="0">
                <a:latin typeface="Calibri" panose="020F0502020204030204" pitchFamily="34" charset="0"/>
                <a:cs typeface="Calibri" panose="020F0502020204030204" pitchFamily="34" charset="0"/>
              </a:rPr>
              <a:t>se  na</a:t>
            </a:r>
            <a:r>
              <a:rPr sz="1800" spc="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35" dirty="0">
                <a:latin typeface="Calibri" panose="020F0502020204030204" pitchFamily="34" charset="0"/>
                <a:cs typeface="Calibri" panose="020F0502020204030204" pitchFamily="34" charset="0"/>
              </a:rPr>
              <a:t>visini </a:t>
            </a:r>
            <a:r>
              <a:rPr lang="sr-Latn-RS" spc="204" dirty="0"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sz="1800" spc="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90" dirty="0"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sz="1800" spc="1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95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sz="1800"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325" dirty="0">
                <a:latin typeface="Calibri" panose="020F0502020204030204" pitchFamily="34" charset="0"/>
                <a:cs typeface="Calibri" panose="020F0502020204030204" pitchFamily="34" charset="0"/>
              </a:rPr>
              <a:t> km;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1065" marR="139065">
              <a:lnSpc>
                <a:spcPct val="100000"/>
              </a:lnSpc>
              <a:buSzPct val="94444"/>
              <a:buChar char="•"/>
              <a:tabLst>
                <a:tab pos="3522345" algn="l"/>
              </a:tabLst>
            </a:pPr>
            <a:r>
              <a:rPr sz="1800" spc="15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sr-Latn-RS" sz="1800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edina</a:t>
            </a:r>
            <a:r>
              <a:rPr lang="sr-Latn-RS" sz="1800" spc="150" dirty="0">
                <a:latin typeface="Calibri" panose="020F0502020204030204" pitchFamily="34" charset="0"/>
                <a:cs typeface="Calibri" panose="020F0502020204030204" pitchFamily="34" charset="0"/>
              </a:rPr>
              <a:t> prirodna </a:t>
            </a:r>
            <a:r>
              <a:rPr sz="1800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60" dirty="0">
                <a:latin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sz="1800" spc="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35" dirty="0">
                <a:latin typeface="Calibri" panose="020F0502020204030204" pitchFamily="34" charset="0"/>
                <a:cs typeface="Calibri" panose="020F0502020204030204" pitchFamily="34" charset="0"/>
              </a:rPr>
              <a:t>protiv</a:t>
            </a:r>
            <a:r>
              <a:rPr sz="1800" spc="13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r-Latn-RS" spc="60" dirty="0">
                <a:latin typeface="Calibri" panose="020F0502020204030204" pitchFamily="34" charset="0"/>
                <a:cs typeface="Calibri" panose="020F0502020204030204" pitchFamily="34" charset="0"/>
              </a:rPr>
              <a:t>štetnog</a:t>
            </a:r>
            <a:r>
              <a:rPr sz="18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190" dirty="0">
                <a:latin typeface="Calibri" panose="020F0502020204030204" pitchFamily="34" charset="0"/>
                <a:cs typeface="Calibri" panose="020F0502020204030204" pitchFamily="34" charset="0"/>
              </a:rPr>
              <a:t>UV-</a:t>
            </a:r>
            <a:r>
              <a:rPr lang="sr-Latn-RS" sz="1800" spc="190" dirty="0">
                <a:latin typeface="Calibri" panose="020F0502020204030204" pitchFamily="34" charset="0"/>
                <a:cs typeface="Calibri" panose="020F0502020204030204" pitchFamily="34" charset="0"/>
              </a:rPr>
              <a:t>zračenja;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1065" marR="33655">
              <a:lnSpc>
                <a:spcPct val="100000"/>
              </a:lnSpc>
              <a:buSzPct val="94444"/>
              <a:buChar char="•"/>
              <a:tabLst>
                <a:tab pos="3522345" algn="l"/>
              </a:tabLst>
            </a:pPr>
            <a:r>
              <a:rPr sz="1800" spc="14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sr-Latn-RS" sz="1800" spc="140" dirty="0" err="1">
                <a:latin typeface="Calibri" panose="020F0502020204030204" pitchFamily="34" charset="0"/>
                <a:cs typeface="Calibri" panose="020F0502020204030204" pitchFamily="34" charset="0"/>
              </a:rPr>
              <a:t>austavlja</a:t>
            </a:r>
            <a:r>
              <a:rPr lang="sr-Latn-RS" sz="1800" spc="140" dirty="0">
                <a:latin typeface="Calibri" panose="020F0502020204030204" pitchFamily="34" charset="0"/>
                <a:cs typeface="Calibri" panose="020F0502020204030204" pitchFamily="34" charset="0"/>
              </a:rPr>
              <a:t> prodor</a:t>
            </a:r>
            <a:r>
              <a:rPr sz="1800" spc="11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r-Latn-RS" spc="180" dirty="0">
                <a:latin typeface="Calibri" panose="020F0502020204030204" pitchFamily="34" charset="0"/>
                <a:cs typeface="Calibri" panose="020F0502020204030204" pitchFamily="34" charset="0"/>
              </a:rPr>
              <a:t>ultra violetnih</a:t>
            </a:r>
            <a:r>
              <a:rPr sz="1800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14" dirty="0">
                <a:latin typeface="Calibri" panose="020F0502020204030204" pitchFamily="34" charset="0"/>
                <a:cs typeface="Calibri" panose="020F0502020204030204" pitchFamily="34" charset="0"/>
              </a:rPr>
              <a:t>sunčevih zraka</a:t>
            </a:r>
            <a:r>
              <a:rPr sz="1800" spc="15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RS" sz="1800" spc="155" dirty="0">
                <a:latin typeface="Calibri" panose="020F0502020204030204" pitchFamily="34" charset="0"/>
                <a:cs typeface="Calibri" panose="020F0502020204030204" pitchFamily="34" charset="0"/>
              </a:rPr>
              <a:t>koji mogu</a:t>
            </a:r>
            <a:r>
              <a:rPr sz="1800" spc="2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65" dirty="0">
                <a:latin typeface="Calibri" panose="020F0502020204030204" pitchFamily="34" charset="0"/>
                <a:cs typeface="Calibri" panose="020F0502020204030204" pitchFamily="34" charset="0"/>
              </a:rPr>
              <a:t>ubiti</a:t>
            </a:r>
            <a:r>
              <a:rPr sz="1800" spc="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spc="165" dirty="0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sz="1800" spc="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5" dirty="0">
                <a:latin typeface="Calibri" panose="020F0502020204030204" pitchFamily="34" charset="0"/>
                <a:cs typeface="Calibri" panose="020F0502020204030204" pitchFamily="34" charset="0"/>
              </a:rPr>
              <a:t>teško</a:t>
            </a:r>
            <a:r>
              <a:rPr sz="1800" spc="1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r-Latn-RS" spc="75" dirty="0">
                <a:latin typeface="Calibri" panose="020F0502020204030204" pitchFamily="34" charset="0"/>
                <a:cs typeface="Calibri" panose="020F0502020204030204" pitchFamily="34" charset="0"/>
              </a:rPr>
              <a:t>oštetiti</a:t>
            </a:r>
            <a:r>
              <a:rPr sz="18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spc="20" dirty="0">
                <a:latin typeface="Calibri" panose="020F0502020204030204" pitchFamily="34" charset="0"/>
                <a:cs typeface="Calibri" panose="020F0502020204030204" pitchFamily="34" charset="0"/>
              </a:rPr>
              <a:t>ćelije </a:t>
            </a:r>
            <a:r>
              <a:rPr lang="sr-Latn-RS" spc="165" dirty="0">
                <a:latin typeface="Calibri" panose="020F0502020204030204" pitchFamily="34" charset="0"/>
                <a:cs typeface="Calibri" panose="020F0502020204030204" pitchFamily="34" charset="0"/>
              </a:rPr>
              <a:t>biljaka</a:t>
            </a:r>
            <a:r>
              <a:rPr sz="1800" spc="16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RS" sz="1800" spc="165" dirty="0">
                <a:latin typeface="Calibri" panose="020F0502020204030204" pitchFamily="34" charset="0"/>
                <a:cs typeface="Calibri" panose="020F0502020204030204" pitchFamily="34" charset="0"/>
              </a:rPr>
              <a:t>životinja</a:t>
            </a:r>
            <a:r>
              <a:rPr sz="1800" spc="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19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800" spc="1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spc="190" dirty="0"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sz="1800" spc="1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210" dirty="0">
                <a:latin typeface="Calibri" panose="020F0502020204030204" pitchFamily="34" charset="0"/>
                <a:cs typeface="Calibri" panose="020F0502020204030204" pitchFamily="34" charset="0"/>
              </a:rPr>
              <a:t>organizama</a:t>
            </a:r>
            <a:r>
              <a:rPr sz="1800" spc="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pc="29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sr-Latn-RS" spc="290" dirty="0" smtClean="0">
                <a:latin typeface="Calibri" panose="020F0502020204030204" pitchFamily="34" charset="0"/>
                <a:cs typeface="Calibri" panose="020F0502020204030204" pitchFamily="34" charset="0"/>
              </a:rPr>
              <a:t>površini </a:t>
            </a:r>
            <a:r>
              <a:rPr lang="sr-Latn-RS" spc="290" dirty="0">
                <a:latin typeface="Calibri" panose="020F0502020204030204" pitchFamily="34" charset="0"/>
                <a:cs typeface="Calibri" panose="020F0502020204030204" pitchFamily="34" charset="0"/>
              </a:rPr>
              <a:t>zemlje.</a:t>
            </a:r>
            <a:r>
              <a:rPr sz="1800" spc="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438400"/>
            <a:ext cx="3429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1253490"/>
            <a:ext cx="86106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245" dirty="0">
                <a:solidFill>
                  <a:srgbClr val="FFFFFF"/>
                </a:solidFill>
                <a:latin typeface="Verdana"/>
                <a:cs typeface="Verdana"/>
              </a:rPr>
              <a:t>SATELITSKI </a:t>
            </a:r>
            <a:r>
              <a:rPr sz="1800" i="1" spc="-120" dirty="0">
                <a:solidFill>
                  <a:srgbClr val="FFFFFF"/>
                </a:solidFill>
                <a:latin typeface="Verdana"/>
                <a:cs typeface="Verdana"/>
              </a:rPr>
              <a:t>SNIMCI 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SU 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POKAZALI </a:t>
            </a:r>
            <a:r>
              <a:rPr sz="1800" i="1" spc="3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sz="1800" i="1" spc="-25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OZONSKI </a:t>
            </a:r>
            <a:r>
              <a:rPr sz="1800" i="1" spc="70" dirty="0">
                <a:solidFill>
                  <a:srgbClr val="FFFFFF"/>
                </a:solidFill>
                <a:latin typeface="Verdana"/>
                <a:cs typeface="Verdana"/>
              </a:rPr>
              <a:t>OMOTAČ </a:t>
            </a:r>
            <a:r>
              <a:rPr sz="1800" i="1" spc="-160" dirty="0">
                <a:solidFill>
                  <a:srgbClr val="FFFFFF"/>
                </a:solidFill>
                <a:latin typeface="Verdana"/>
                <a:cs typeface="Verdana"/>
              </a:rPr>
              <a:t>SVE </a:t>
            </a:r>
            <a:r>
              <a:rPr sz="1800" i="1" spc="-204" dirty="0">
                <a:solidFill>
                  <a:srgbClr val="FFFFFF"/>
                </a:solidFill>
                <a:latin typeface="Verdana"/>
                <a:cs typeface="Verdana"/>
              </a:rPr>
              <a:t>VIŠE </a:t>
            </a:r>
            <a:r>
              <a:rPr sz="1800" i="1" spc="-114" dirty="0">
                <a:solidFill>
                  <a:srgbClr val="FFFFFF"/>
                </a:solidFill>
                <a:latin typeface="Verdana"/>
                <a:cs typeface="Verdana"/>
              </a:rPr>
              <a:t>UNIŠTAVA  </a:t>
            </a:r>
            <a:r>
              <a:rPr sz="1800" i="1" spc="-110" dirty="0">
                <a:solidFill>
                  <a:srgbClr val="FFFFFF"/>
                </a:solidFill>
                <a:latin typeface="Verdana"/>
                <a:cs typeface="Verdana"/>
              </a:rPr>
              <a:t>ŠIROM </a:t>
            </a:r>
            <a:r>
              <a:rPr sz="1800" i="1" spc="-114" dirty="0">
                <a:solidFill>
                  <a:srgbClr val="FFFFFF"/>
                </a:solidFill>
                <a:latin typeface="Verdana"/>
                <a:cs typeface="Verdana"/>
              </a:rPr>
              <a:t>SVETA.ZBOG </a:t>
            </a:r>
            <a:r>
              <a:rPr sz="1800" i="1" spc="25" dirty="0">
                <a:solidFill>
                  <a:srgbClr val="FFFFFF"/>
                </a:solidFill>
                <a:latin typeface="Verdana"/>
                <a:cs typeface="Verdana"/>
              </a:rPr>
              <a:t>TOGA 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SU 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NEKE 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DRŽAVE 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ZABRANILE 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UPOTREBU 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HEMIKALIJA  </a:t>
            </a:r>
            <a:r>
              <a:rPr sz="1800" i="1" spc="-50" dirty="0">
                <a:solidFill>
                  <a:srgbClr val="FFFFFF"/>
                </a:solidFill>
                <a:latin typeface="Verdana"/>
                <a:cs typeface="Verdana"/>
              </a:rPr>
              <a:t>KOJE </a:t>
            </a:r>
            <a:r>
              <a:rPr sz="1800" i="1" spc="140" dirty="0">
                <a:solidFill>
                  <a:srgbClr val="FFFFFF"/>
                </a:solidFill>
                <a:latin typeface="Verdana"/>
                <a:cs typeface="Verdana"/>
              </a:rPr>
              <a:t>GA 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OŠTEĆUJU </a:t>
            </a:r>
            <a:r>
              <a:rPr sz="1800" i="1" spc="-355" dirty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lang="sr-Latn-RS" sz="1800" i="1" spc="-3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00" dirty="0" smtClean="0">
                <a:solidFill>
                  <a:srgbClr val="FFFFFF"/>
                </a:solidFill>
                <a:latin typeface="Verdana"/>
                <a:cs typeface="Verdana"/>
              </a:rPr>
              <a:t>UNIŠTAVAJU.</a:t>
            </a:r>
            <a:r>
              <a:rPr lang="sr-Latn-RS" sz="1800" i="1" spc="-1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00" dirty="0" smtClean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lang="sr-Latn-RS" i="1" spc="-100" dirty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sz="1800" i="1" spc="-100" dirty="0" smtClean="0">
                <a:solidFill>
                  <a:srgbClr val="FFFFFF"/>
                </a:solidFill>
                <a:latin typeface="Verdana"/>
                <a:cs typeface="Verdana"/>
              </a:rPr>
              <a:t>UTIM </a:t>
            </a:r>
            <a:r>
              <a:rPr sz="1800" i="1" spc="-35" dirty="0">
                <a:solidFill>
                  <a:srgbClr val="FFFFFF"/>
                </a:solidFill>
                <a:latin typeface="Verdana"/>
                <a:cs typeface="Verdana"/>
              </a:rPr>
              <a:t>PROĆI </a:t>
            </a:r>
            <a:r>
              <a:rPr lang="sr-Latn-RS" sz="1800" i="1" spc="1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sz="1800" i="1" spc="1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GODINE </a:t>
            </a:r>
            <a:r>
              <a:rPr sz="1800" i="1" spc="-355" dirty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lang="sr-Latn-RS" sz="1800" i="1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1800" i="1" spc="-3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45" dirty="0" smtClean="0">
                <a:solidFill>
                  <a:srgbClr val="FFFFFF"/>
                </a:solidFill>
                <a:latin typeface="Verdana"/>
                <a:cs typeface="Verdana"/>
              </a:rPr>
              <a:t>GODINE</a:t>
            </a:r>
            <a:r>
              <a:rPr sz="1800" i="1" spc="-37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PRE  </a:t>
            </a:r>
            <a:r>
              <a:rPr sz="1800" i="1" spc="25" dirty="0">
                <a:solidFill>
                  <a:srgbClr val="FFFFFF"/>
                </a:solidFill>
                <a:latin typeface="Verdana"/>
                <a:cs typeface="Verdana"/>
              </a:rPr>
              <a:t>NEGO </a:t>
            </a:r>
            <a:r>
              <a:rPr sz="1800" i="1" spc="-170" dirty="0">
                <a:solidFill>
                  <a:srgbClr val="FFFFFF"/>
                </a:solidFill>
                <a:latin typeface="Verdana"/>
                <a:cs typeface="Verdana"/>
              </a:rPr>
              <a:t>ŠTO </a:t>
            </a:r>
            <a:r>
              <a:rPr sz="1800" i="1" spc="-254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800" i="1" spc="-30" dirty="0">
                <a:solidFill>
                  <a:srgbClr val="FFFFFF"/>
                </a:solidFill>
                <a:latin typeface="Verdana"/>
                <a:cs typeface="Verdana"/>
              </a:rPr>
              <a:t>OZON 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ATMOSFERI 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OBNOVI </a:t>
            </a:r>
            <a:r>
              <a:rPr sz="1800" i="1" spc="50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1800" i="1" spc="10" dirty="0">
                <a:solidFill>
                  <a:srgbClr val="FFFFFF"/>
                </a:solidFill>
                <a:latin typeface="Verdana"/>
                <a:cs typeface="Verdana"/>
              </a:rPr>
              <a:t>ZADOVOLJAVAJUĆEG</a:t>
            </a:r>
            <a:r>
              <a:rPr sz="1800" i="1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FFFFFF"/>
                </a:solidFill>
                <a:latin typeface="Verdana"/>
                <a:cs typeface="Verdana"/>
              </a:rPr>
              <a:t>NIVOA.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2528570"/>
            <a:ext cx="5715000" cy="429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6029" y="1066800"/>
            <a:ext cx="513588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00" y="1033599"/>
            <a:ext cx="353187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OPASNO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ULTRAVIOLETNO  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ZRA</a:t>
            </a:r>
            <a:r>
              <a:rPr lang="sr-Latn-R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ENJE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ZAUSTAVLJA  OZONSKI 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OMOTA</a:t>
            </a:r>
            <a:r>
              <a:rPr lang="sr-Latn-R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.UKOLIKO 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OMOTA</a:t>
            </a:r>
            <a:r>
              <a:rPr lang="sr-Latn-R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OŠTE</a:t>
            </a:r>
            <a:r>
              <a:rPr lang="sr-Latn-R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OPASNI ZRACI PRODIRU DO  POVRŠINE ZEMLJE,GDE MOGU  IZAZVATI RAK  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sr-Latn-R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E,POREME</a:t>
            </a:r>
            <a:r>
              <a:rPr lang="sr-Latn-R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AJE 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VIDA,KAO I SLABLJENJE  IMUNOLOŠKOG SISTEMA</a:t>
            </a:r>
            <a:r>
              <a:rPr sz="2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1600200"/>
            <a:ext cx="7924800" cy="3886200"/>
            <a:chOff x="685800" y="1600200"/>
            <a:chExt cx="7924800" cy="3886200"/>
          </a:xfrm>
        </p:grpSpPr>
        <p:sp>
          <p:nvSpPr>
            <p:cNvPr id="3" name="object 3"/>
            <p:cNvSpPr/>
            <p:nvPr/>
          </p:nvSpPr>
          <p:spPr>
            <a:xfrm>
              <a:off x="685800" y="1600200"/>
              <a:ext cx="7924800" cy="3886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1709" y="1817370"/>
              <a:ext cx="520700" cy="0"/>
            </a:xfrm>
            <a:custGeom>
              <a:avLst/>
              <a:gdLst/>
              <a:ahLst/>
              <a:cxnLst/>
              <a:rect l="l" t="t" r="r" b="b"/>
              <a:pathLst>
                <a:path w="520700">
                  <a:moveTo>
                    <a:pt x="0" y="0"/>
                  </a:moveTo>
                  <a:lnTo>
                    <a:pt x="520700" y="0"/>
                  </a:lnTo>
                </a:path>
              </a:pathLst>
            </a:custGeom>
            <a:ln w="1054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2410" y="1817370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890" y="0"/>
                  </a:lnTo>
                </a:path>
              </a:pathLst>
            </a:custGeom>
            <a:ln w="1054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5300" y="1817370"/>
              <a:ext cx="5308600" cy="0"/>
            </a:xfrm>
            <a:custGeom>
              <a:avLst/>
              <a:gdLst/>
              <a:ahLst/>
              <a:cxnLst/>
              <a:rect l="l" t="t" r="r" b="b"/>
              <a:pathLst>
                <a:path w="5308600">
                  <a:moveTo>
                    <a:pt x="0" y="0"/>
                  </a:moveTo>
                  <a:lnTo>
                    <a:pt x="5308600" y="0"/>
                  </a:lnTo>
                </a:path>
              </a:pathLst>
            </a:custGeom>
            <a:ln w="1054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73900" y="1817370"/>
              <a:ext cx="261620" cy="0"/>
            </a:xfrm>
            <a:custGeom>
              <a:avLst/>
              <a:gdLst/>
              <a:ahLst/>
              <a:cxnLst/>
              <a:rect l="l" t="t" r="r" b="b"/>
              <a:pathLst>
                <a:path w="261620">
                  <a:moveTo>
                    <a:pt x="0" y="0"/>
                  </a:moveTo>
                  <a:lnTo>
                    <a:pt x="261620" y="0"/>
                  </a:lnTo>
                </a:path>
              </a:pathLst>
            </a:custGeom>
            <a:ln w="1054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39304" y="912495"/>
            <a:ext cx="6346190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i="1" spc="-41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SAČUVAJMO </a:t>
            </a:r>
            <a:r>
              <a:rPr lang="sr-Latn-RS" sz="3300" b="1" i="1" spc="-41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b="1" i="1" spc="-36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OZONSKI</a:t>
            </a:r>
            <a:r>
              <a:rPr sz="3300" b="1" i="1" spc="-18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b="1" i="1" spc="-35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OMOTAČ</a:t>
            </a:r>
            <a:endParaRPr sz="3300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9800" y="1219200"/>
            <a:ext cx="1524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315" dirty="0">
                <a:solidFill>
                  <a:srgbClr val="FF0000"/>
                </a:solidFill>
                <a:latin typeface="+mn-lt"/>
                <a:cs typeface="Verdana"/>
              </a:rPr>
              <a:t>O</a:t>
            </a:r>
            <a:r>
              <a:rPr sz="4000" i="1" spc="-235" dirty="0">
                <a:solidFill>
                  <a:srgbClr val="FF0000"/>
                </a:solidFill>
                <a:latin typeface="+mn-lt"/>
                <a:cs typeface="Verdana"/>
              </a:rPr>
              <a:t>Z</a:t>
            </a:r>
            <a:r>
              <a:rPr sz="4000" i="1" spc="-285" dirty="0">
                <a:solidFill>
                  <a:srgbClr val="FF0000"/>
                </a:solidFill>
                <a:latin typeface="+mn-lt"/>
                <a:cs typeface="Verdana"/>
              </a:rPr>
              <a:t>O</a:t>
            </a:r>
            <a:r>
              <a:rPr sz="4000" i="1" spc="-35" dirty="0">
                <a:solidFill>
                  <a:srgbClr val="FF0000"/>
                </a:solidFill>
                <a:latin typeface="+mn-lt"/>
                <a:cs typeface="Verdana"/>
              </a:rPr>
              <a:t>N</a:t>
            </a:r>
            <a:endParaRPr sz="4000" dirty="0">
              <a:solidFill>
                <a:srgbClr val="FF0000"/>
              </a:solidFill>
              <a:latin typeface="+mn-lt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2203450"/>
            <a:ext cx="3276600" cy="337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0469" y="2683509"/>
            <a:ext cx="2973705" cy="155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2000" spc="-5" dirty="0">
                <a:solidFill>
                  <a:srgbClr val="036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 INDUSTRIJSKE </a:t>
            </a:r>
            <a:r>
              <a:rPr sz="2000" dirty="0">
                <a:solidFill>
                  <a:srgbClr val="036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ERE,U  </a:t>
            </a:r>
            <a:r>
              <a:rPr sz="2000" spc="-5" dirty="0">
                <a:solidFill>
                  <a:srgbClr val="036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GORNJIM SLOJEVIMA  </a:t>
            </a:r>
            <a:r>
              <a:rPr sz="2000" dirty="0">
                <a:solidFill>
                  <a:srgbClr val="036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ATMOSFERE,NALAZILO SE  VEOMA MALO </a:t>
            </a:r>
            <a:r>
              <a:rPr sz="2000" spc="-5" dirty="0">
                <a:solidFill>
                  <a:srgbClr val="036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GASOVA KOJI  </a:t>
            </a:r>
            <a:r>
              <a:rPr sz="2000" dirty="0">
                <a:solidFill>
                  <a:srgbClr val="036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</a:t>
            </a:r>
            <a:r>
              <a:rPr lang="sr-Latn-RS" sz="2000" dirty="0">
                <a:solidFill>
                  <a:srgbClr val="036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sz="2000" dirty="0">
                <a:solidFill>
                  <a:srgbClr val="036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2000" spc="-5" dirty="0">
                <a:solidFill>
                  <a:srgbClr val="036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HLOR.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295400"/>
            <a:ext cx="80010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2000" i="1" spc="145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T</a:t>
            </a:r>
            <a:r>
              <a:rPr lang="sr-Latn-RS" sz="2000" i="1" spc="14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okom</a:t>
            </a:r>
            <a:r>
              <a:rPr sz="2000" i="1" spc="14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 </a:t>
            </a:r>
            <a:r>
              <a:rPr sz="2000" i="1" spc="-16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20. </a:t>
            </a:r>
            <a:r>
              <a:rPr lang="sr-Latn-RS" sz="2000" i="1" spc="-8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veka</a:t>
            </a:r>
            <a:r>
              <a:rPr sz="2000" i="1" spc="-8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, </a:t>
            </a:r>
            <a:r>
              <a:rPr lang="sr-Latn-RS" sz="2000" i="1" spc="-15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za</a:t>
            </a:r>
            <a:r>
              <a:rPr sz="2000" i="1" spc="-15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 </a:t>
            </a:r>
            <a:r>
              <a:rPr lang="sr-Latn-RS" sz="2000" i="1" spc="-190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različite svrhe proizvedena je velika količina štetnih gasova.</a:t>
            </a:r>
            <a:r>
              <a:rPr sz="2000" i="1" spc="-79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S</a:t>
            </a:r>
            <a:r>
              <a:rPr lang="sr-Latn-RS" sz="2000" i="1" spc="-795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zrz  </a:t>
            </a:r>
            <a:r>
              <a:rPr sz="2000" i="1" spc="18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N</a:t>
            </a:r>
            <a:r>
              <a:rPr lang="sr-Latn-RS" sz="2000" i="1" spc="180" dirty="0" err="1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ajznačajniji</a:t>
            </a:r>
            <a:r>
              <a:rPr sz="2000" i="1" spc="180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 </a:t>
            </a:r>
            <a:r>
              <a:rPr lang="sr-Latn-RS" sz="2000" i="1" spc="-270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su </a:t>
            </a:r>
            <a:r>
              <a:rPr lang="sr-Latn-RS" sz="2000" i="1" spc="-13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gasovi (freon)</a:t>
            </a:r>
            <a:r>
              <a:rPr sz="2000" i="1" spc="-13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 </a:t>
            </a:r>
            <a:r>
              <a:rPr lang="sr-Latn-RS" sz="2000" i="1" spc="-150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korišćeni za proizvodnju</a:t>
            </a:r>
            <a:r>
              <a:rPr sz="2000" i="1" spc="-150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 </a:t>
            </a:r>
            <a:r>
              <a:rPr lang="sr-Latn-RS" sz="2000" i="1" spc="-70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dezodoransa, frižidera i klima-uređaja.</a:t>
            </a:r>
            <a:r>
              <a:rPr sz="2000" i="1" spc="-100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T</a:t>
            </a:r>
            <a:r>
              <a:rPr lang="sr-Latn-RS" sz="2000" i="1" spc="-100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o su gasovi koji ostaju </a:t>
            </a:r>
            <a:r>
              <a:rPr lang="sr-Latn-RS" sz="2000" i="1" spc="5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veoma dugo u vazduhu </a:t>
            </a:r>
            <a:r>
              <a:rPr sz="2000" i="1" spc="-8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 </a:t>
            </a:r>
            <a:r>
              <a:rPr lang="sr-Latn-RS" sz="2000" i="1" spc="-155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i atmosferi</a:t>
            </a:r>
            <a:r>
              <a:rPr lang="sr-Latn-RS" sz="2000" i="1" spc="-140" dirty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 ponekad i po nekoliko godina.</a:t>
            </a:r>
          </a:p>
          <a:p>
            <a:pPr marL="12700" marR="5080" algn="just">
              <a:lnSpc>
                <a:spcPct val="100000"/>
              </a:lnSpc>
            </a:pPr>
            <a:endParaRPr sz="2000" dirty="0"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endParaRPr sz="2000" dirty="0">
              <a:cs typeface="Verdana"/>
            </a:endParaRPr>
          </a:p>
          <a:p>
            <a:pPr marL="12700" marR="15240" algn="just">
              <a:lnSpc>
                <a:spcPct val="100000"/>
              </a:lnSpc>
            </a:pPr>
            <a:r>
              <a:rPr sz="3000" spc="525" baseline="5555" dirty="0">
                <a:solidFill>
                  <a:srgbClr val="FF0000"/>
                </a:solidFill>
                <a:cs typeface="OpenSymbol"/>
              </a:rPr>
              <a:t></a:t>
            </a:r>
            <a:r>
              <a:rPr sz="2000" i="1" spc="35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SMATRA </a:t>
            </a:r>
            <a:r>
              <a:rPr sz="2000" i="1" spc="-285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SE </a:t>
            </a:r>
            <a:r>
              <a:rPr sz="2000" i="1" spc="3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DA </a:t>
            </a:r>
            <a:r>
              <a:rPr sz="2000" i="1" spc="-265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SU </a:t>
            </a:r>
            <a:r>
              <a:rPr sz="2000" i="1" spc="-135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FREONI </a:t>
            </a:r>
            <a:r>
              <a:rPr sz="2000" i="1" spc="55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DO </a:t>
            </a:r>
            <a:r>
              <a:rPr sz="2000" i="1" spc="-4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DANAS </a:t>
            </a:r>
            <a:r>
              <a:rPr sz="2000" i="1" spc="-28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UNI</a:t>
            </a:r>
            <a:r>
              <a:rPr lang="sr-Latn-RS" sz="2000" i="1" spc="-28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Š</a:t>
            </a:r>
            <a:r>
              <a:rPr sz="2000" i="1" spc="-28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TILI </a:t>
            </a:r>
            <a:r>
              <a:rPr sz="2000" i="1" spc="35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OKO</a:t>
            </a:r>
            <a:r>
              <a:rPr lang="sr-Latn-RS" sz="2000" i="1" spc="35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 </a:t>
            </a:r>
            <a:r>
              <a:rPr sz="2000" i="1" spc="-117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5</a:t>
            </a:r>
            <a:r>
              <a:rPr lang="sr-Latn-RS" sz="2000" i="1" spc="-165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  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%</a:t>
            </a:r>
            <a:r>
              <a:rPr sz="2000" i="1" spc="-3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UKUPNOG </a:t>
            </a:r>
            <a:r>
              <a:rPr sz="2000" i="1" spc="-45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OZONSKOG </a:t>
            </a:r>
            <a:r>
              <a:rPr sz="2000" i="1" spc="8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OMOTA</a:t>
            </a:r>
            <a:r>
              <a:rPr lang="sr-Latn-RS" sz="2000" i="1" spc="8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Č</a:t>
            </a:r>
            <a:r>
              <a:rPr sz="2000" i="1" spc="8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A</a:t>
            </a:r>
            <a:r>
              <a:rPr sz="2000" i="1" spc="-375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 </a:t>
            </a:r>
            <a:r>
              <a:rPr sz="2000" i="1" spc="-14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ZEMLJE.</a:t>
            </a:r>
            <a:endParaRPr lang="sr-Latn-RS" sz="2000" i="1" spc="-140" dirty="0">
              <a:solidFill>
                <a:schemeClr val="accent1">
                  <a:lumMod val="60000"/>
                  <a:lumOff val="40000"/>
                </a:schemeClr>
              </a:solidFill>
              <a:cs typeface="Verdana"/>
            </a:endParaRPr>
          </a:p>
          <a:p>
            <a:pPr marL="12700" marR="15240" algn="just">
              <a:lnSpc>
                <a:spcPct val="100000"/>
              </a:lnSpc>
            </a:pPr>
            <a:endParaRPr lang="sr-Latn-RS" sz="2000" i="1" spc="-140" dirty="0">
              <a:solidFill>
                <a:schemeClr val="accent1">
                  <a:lumMod val="60000"/>
                  <a:lumOff val="40000"/>
                </a:schemeClr>
              </a:solidFill>
              <a:cs typeface="Verdana"/>
            </a:endParaRPr>
          </a:p>
          <a:p>
            <a:pPr marL="12700" marR="15240" algn="just">
              <a:lnSpc>
                <a:spcPct val="100000"/>
              </a:lnSpc>
            </a:pPr>
            <a:r>
              <a:rPr lang="sr-Latn-RS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 * Izbegavaj upotrebu parfema, dezodoransa, lakova i hemikalija za domaćinstvo u </a:t>
            </a:r>
            <a:r>
              <a:rPr lang="sr-Latn-R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spreju (koji </a:t>
            </a:r>
            <a:r>
              <a:rPr lang="sr-Latn-RS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imaju raspršivač).</a:t>
            </a:r>
          </a:p>
          <a:p>
            <a:pPr marL="12700" marR="15240" algn="just">
              <a:lnSpc>
                <a:spcPct val="100000"/>
              </a:lnSpc>
            </a:pPr>
            <a:r>
              <a:rPr lang="sr-Latn-RS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 *Ne kupuj one proizvode koji sadrže hemijsku materiju </a:t>
            </a:r>
            <a:r>
              <a:rPr lang="sr-Latn-RS" sz="2000" dirty="0">
                <a:solidFill>
                  <a:srgbClr val="FF0000"/>
                </a:solidFill>
                <a:cs typeface="Verdana"/>
              </a:rPr>
              <a:t>CFC</a:t>
            </a:r>
          </a:p>
          <a:p>
            <a:pPr marL="12700" marR="15240" algn="just">
              <a:lnSpc>
                <a:spcPct val="100000"/>
              </a:lnSpc>
            </a:pPr>
            <a:r>
              <a:rPr lang="sr-Latn-RS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Verdana"/>
              </a:rPr>
              <a:t> ( gas freon ) koji se koristi u nekim raspršivačima.</a:t>
            </a:r>
            <a:endParaRPr sz="2000" dirty="0">
              <a:solidFill>
                <a:schemeClr val="accent1">
                  <a:lumMod val="60000"/>
                  <a:lumOff val="40000"/>
                </a:schemeClr>
              </a:solidFill>
              <a:cs typeface="Verdan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96179"/>
            <a:ext cx="9144000" cy="1861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270509"/>
            <a:ext cx="52825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i="1" spc="-185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OŠTEĆENJE</a:t>
            </a:r>
            <a:r>
              <a:rPr sz="3600" i="1" spc="-35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 </a:t>
            </a:r>
            <a:r>
              <a:rPr sz="3600" i="1" spc="-75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OZONSKOG  </a:t>
            </a:r>
            <a:r>
              <a:rPr sz="3600" i="1" spc="14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OMOTAČA</a:t>
            </a:r>
            <a:endParaRPr sz="3600" dirty="0">
              <a:solidFill>
                <a:schemeClr val="accent1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330" y="1983740"/>
            <a:ext cx="7696834" cy="135549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6350" algn="just">
              <a:lnSpc>
                <a:spcPts val="2160"/>
              </a:lnSpc>
              <a:spcBef>
                <a:spcPts val="37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lang="sr-Latn-RS" sz="2000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Oštećenjem ozonskog omotača stvorile su se ozonske rupe.</a:t>
            </a:r>
          </a:p>
          <a:p>
            <a:pPr marL="12700" marR="6350" algn="just">
              <a:lnSpc>
                <a:spcPts val="2160"/>
              </a:lnSpc>
              <a:spcBef>
                <a:spcPts val="37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lang="sr-Latn-RS" sz="2000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Kroz njih štetni sunčevi zraci  prodiru do površine Zemlje i tako ugrožavaju živa bića.</a:t>
            </a: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ts val="2160"/>
              </a:lnSpc>
              <a:spcBef>
                <a:spcPts val="990"/>
              </a:spcBef>
              <a:buSzPct val="95000"/>
              <a:tabLst>
                <a:tab pos="102870" algn="l"/>
              </a:tabLst>
            </a:pPr>
            <a:r>
              <a:rPr sz="2000" i="1" spc="-14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.</a:t>
            </a: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2850" y="1676400"/>
            <a:ext cx="658495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1280" y="948690"/>
            <a:ext cx="63715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20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Č</a:t>
            </a:r>
            <a:r>
              <a:rPr sz="20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OVEK </a:t>
            </a:r>
            <a:r>
              <a:rPr sz="2000" spc="229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NA </a:t>
            </a:r>
            <a:r>
              <a:rPr sz="2000" spc="9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RAZNE </a:t>
            </a:r>
            <a:r>
              <a:rPr sz="2000" spc="9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NA</a:t>
            </a:r>
            <a:r>
              <a:rPr lang="sr-Latn-RS" sz="2000" spc="9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Č</a:t>
            </a:r>
            <a:r>
              <a:rPr sz="2000" spc="9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INE</a:t>
            </a:r>
            <a:r>
              <a:rPr sz="2000" spc="-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</a:t>
            </a:r>
            <a:r>
              <a:rPr lang="sr-Latn-RS" sz="2000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Š</a:t>
            </a:r>
            <a:r>
              <a:rPr sz="2000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TE</a:t>
            </a:r>
            <a:r>
              <a:rPr lang="sr-Latn-RS" sz="2000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Ć</a:t>
            </a:r>
            <a:r>
              <a:rPr sz="2000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UJE</a:t>
            </a:r>
            <a:r>
              <a:rPr sz="2000" spc="7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OZONSKI</a:t>
            </a:r>
            <a:r>
              <a:rPr sz="2000" spc="-6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OMOTA</a:t>
            </a:r>
            <a:r>
              <a:rPr lang="sr-Latn-RS" sz="20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Č</a:t>
            </a: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96179"/>
            <a:ext cx="9144000" cy="1861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588009"/>
            <a:ext cx="52749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25" dirty="0">
                <a:solidFill>
                  <a:srgbClr val="FF0000"/>
                </a:solidFill>
                <a:latin typeface="+mn-lt"/>
                <a:cs typeface="Verdana"/>
              </a:rPr>
              <a:t>OZONSKA</a:t>
            </a:r>
            <a:r>
              <a:rPr i="1" spc="-445" dirty="0">
                <a:solidFill>
                  <a:srgbClr val="FF0000"/>
                </a:solidFill>
                <a:latin typeface="+mn-lt"/>
                <a:cs typeface="Verdana"/>
              </a:rPr>
              <a:t> </a:t>
            </a:r>
            <a:r>
              <a:rPr i="1" spc="-170" dirty="0">
                <a:solidFill>
                  <a:srgbClr val="FF0000"/>
                </a:solidFill>
                <a:latin typeface="+mn-lt"/>
                <a:cs typeface="Verdana"/>
              </a:rPr>
              <a:t>RUPA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41800" y="1831340"/>
            <a:ext cx="3988435" cy="297132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7150" marR="25400" indent="3175" algn="ctr">
              <a:lnSpc>
                <a:spcPts val="2160"/>
              </a:lnSpc>
              <a:spcBef>
                <a:spcPts val="370"/>
              </a:spcBef>
            </a:pPr>
            <a:r>
              <a:rPr sz="2000" b="1" spc="-5" dirty="0">
                <a:solidFill>
                  <a:srgbClr val="FFFFFF"/>
                </a:solidFill>
                <a:latin typeface="Gothic Uralic"/>
                <a:cs typeface="Gothic Uralic"/>
              </a:rPr>
              <a:t>Ozonska rupa </a:t>
            </a:r>
            <a:r>
              <a:rPr sz="2000" i="1" spc="-9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sz="2000" i="1" spc="-35" dirty="0">
                <a:solidFill>
                  <a:srgbClr val="FFFFFF"/>
                </a:solidFill>
                <a:latin typeface="Verdana"/>
                <a:cs typeface="Verdana"/>
              </a:rPr>
              <a:t>geografski  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ograničena 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pojava  </a:t>
            </a:r>
            <a:r>
              <a:rPr sz="2000" i="1" spc="-70" dirty="0">
                <a:solidFill>
                  <a:srgbClr val="FFFFFF"/>
                </a:solidFill>
                <a:latin typeface="Verdana"/>
                <a:cs typeface="Verdana"/>
              </a:rPr>
              <a:t>smanjivanja 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ozonskog </a:t>
            </a:r>
            <a:r>
              <a:rPr sz="2000" i="1" spc="-90" dirty="0">
                <a:solidFill>
                  <a:srgbClr val="FFFFFF"/>
                </a:solidFill>
                <a:latin typeface="Verdana"/>
                <a:cs typeface="Verdana"/>
              </a:rPr>
              <a:t>sloja 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u  </a:t>
            </a:r>
            <a:r>
              <a:rPr sz="2000" i="1" spc="-70" dirty="0">
                <a:solidFill>
                  <a:srgbClr val="FFFFFF"/>
                </a:solidFill>
                <a:latin typeface="Verdana"/>
                <a:cs typeface="Verdana"/>
              </a:rPr>
              <a:t>atmosferi. </a:t>
            </a:r>
            <a:r>
              <a:rPr sz="2000" i="1" spc="-130" dirty="0" err="1">
                <a:solidFill>
                  <a:srgbClr val="FFFFFF"/>
                </a:solidFill>
                <a:latin typeface="Verdana"/>
                <a:cs typeface="Verdana"/>
              </a:rPr>
              <a:t>Prvi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35" dirty="0" smtClean="0">
                <a:solidFill>
                  <a:srgbClr val="FFFFFF"/>
                </a:solidFill>
                <a:latin typeface="Verdana"/>
                <a:cs typeface="Verdana"/>
              </a:rPr>
              <a:t>put </a:t>
            </a:r>
            <a:r>
              <a:rPr sz="2000" i="1" spc="-16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2000" i="1" spc="-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2000" i="1" spc="-45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otkrivene</a:t>
            </a:r>
            <a:endParaRPr sz="2000" dirty="0">
              <a:latin typeface="Verdana"/>
              <a:cs typeface="Verdana"/>
            </a:endParaRPr>
          </a:p>
          <a:p>
            <a:pPr marR="38735" algn="ctr">
              <a:lnSpc>
                <a:spcPts val="2130"/>
              </a:lnSpc>
            </a:pPr>
            <a:r>
              <a:rPr lang="en-US" sz="2000" i="1" spc="-145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sr-Latn-RS" sz="2000" i="1" spc="-14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45" dirty="0" smtClean="0">
                <a:solidFill>
                  <a:srgbClr val="FFFFFF"/>
                </a:solidFill>
                <a:latin typeface="Verdana"/>
                <a:cs typeface="Verdana"/>
              </a:rPr>
              <a:t>1970-tim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južnoj</a:t>
            </a:r>
            <a:r>
              <a:rPr sz="2000" i="1" spc="-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hemisferi.</a:t>
            </a:r>
            <a:endParaRPr sz="2000" dirty="0">
              <a:latin typeface="Verdana"/>
              <a:cs typeface="Verdana"/>
            </a:endParaRPr>
          </a:p>
          <a:p>
            <a:pPr marL="38100" marR="5080" indent="-1905" algn="ctr">
              <a:lnSpc>
                <a:spcPts val="2160"/>
              </a:lnSpc>
              <a:spcBef>
                <a:spcPts val="1035"/>
              </a:spcBef>
            </a:pP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Uzroci 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pojave </a:t>
            </a:r>
            <a:r>
              <a:rPr sz="2000" i="1" spc="-90" dirty="0">
                <a:solidFill>
                  <a:srgbClr val="FFFFFF"/>
                </a:solidFill>
                <a:latin typeface="Verdana"/>
                <a:cs typeface="Verdana"/>
              </a:rPr>
              <a:t>ozonskih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rupa </a:t>
            </a:r>
            <a:r>
              <a:rPr sz="2000" i="1" spc="-165" dirty="0">
                <a:solidFill>
                  <a:srgbClr val="FFFFFF"/>
                </a:solidFill>
                <a:latin typeface="Verdana"/>
                <a:cs typeface="Verdana"/>
              </a:rPr>
              <a:t>su 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sporne.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Neki 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naučnici 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tvrde </a:t>
            </a:r>
            <a:r>
              <a:rPr sz="2000" i="1" spc="135" dirty="0">
                <a:solidFill>
                  <a:srgbClr val="FFFFFF"/>
                </a:solidFill>
                <a:latin typeface="Verdana"/>
                <a:cs typeface="Verdana"/>
              </a:rPr>
              <a:t>da  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35" dirty="0">
                <a:solidFill>
                  <a:srgbClr val="FFFFFF"/>
                </a:solidFill>
                <a:latin typeface="Verdana"/>
                <a:cs typeface="Verdana"/>
              </a:rPr>
              <a:t>prirodne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pojave,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dok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drugi  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tvrde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4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0" dirty="0">
                <a:solidFill>
                  <a:srgbClr val="FFFFFF"/>
                </a:solidFill>
                <a:latin typeface="Verdana"/>
                <a:cs typeface="Verdana"/>
              </a:rPr>
              <a:t>je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40" dirty="0">
                <a:solidFill>
                  <a:srgbClr val="FFFFFF"/>
                </a:solidFill>
                <a:latin typeface="Verdana"/>
                <a:cs typeface="Verdana"/>
              </a:rPr>
              <a:t>čovek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uzrok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toga.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60" y="1407160"/>
            <a:ext cx="3577590" cy="5450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374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</vt:lpstr>
      <vt:lpstr>Calibri</vt:lpstr>
      <vt:lpstr>Gothic Uralic</vt:lpstr>
      <vt:lpstr>OpenSymbol</vt:lpstr>
      <vt:lpstr>Times New Roman</vt:lpstr>
      <vt:lpstr>Trebuchet MS</vt:lpstr>
      <vt:lpstr>Verdana</vt:lpstr>
      <vt:lpstr>Office Theme</vt:lpstr>
      <vt:lpstr>OZONSKI  OMOTAČ/OZONOSFERA</vt:lpstr>
      <vt:lpstr>OZON</vt:lpstr>
      <vt:lpstr>PowerPoint Presentation</vt:lpstr>
      <vt:lpstr>OŠTEĆENJE OZONSKOG  OMOTAČA</vt:lpstr>
      <vt:lpstr>PowerPoint Presentation</vt:lpstr>
      <vt:lpstr>PowerPoint Presentation</vt:lpstr>
      <vt:lpstr>ČOVEK NA RAZNE NAČINE OŠTEĆUJEOZONSKI OMOTAČ</vt:lpstr>
      <vt:lpstr>PowerPoint Presentation</vt:lpstr>
      <vt:lpstr>OZONSKA RUPA</vt:lpstr>
      <vt:lpstr>PowerPoint Presentation</vt:lpstr>
      <vt:lpstr>PowerPoint Presentation</vt:lpstr>
      <vt:lpstr>SAČUVAJMO  OZONSKI OMOTAČ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OZONSKI  OMOTAČ/OZONOSFERA</dc:title>
  <dc:creator>SANJA</dc:creator>
  <cp:lastModifiedBy>Petar Djordjevic</cp:lastModifiedBy>
  <cp:revision>21</cp:revision>
  <dcterms:created xsi:type="dcterms:W3CDTF">2020-04-22T15:26:45Z</dcterms:created>
  <dcterms:modified xsi:type="dcterms:W3CDTF">2020-04-23T12:56:27Z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2020-04-22T00:00:00Z</vt:filetime>
  </property>
</Properties>
</file>