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21-Apr-20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21-Apr-20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21-Apr-20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21-Apr-20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21-Apr-20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4800" y="990600"/>
            <a:ext cx="8534400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21-Apr-20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9570" y="1092200"/>
            <a:ext cx="5708650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6870">
              <a:lnSpc>
                <a:spcPct val="100000"/>
              </a:lnSpc>
              <a:spcBef>
                <a:spcPts val="100"/>
              </a:spcBef>
            </a:pPr>
            <a:r>
              <a:rPr sz="8000" b="1" spc="-5" dirty="0">
                <a:latin typeface="Arial"/>
                <a:cs typeface="Arial"/>
              </a:rPr>
              <a:t>Oсобине  </a:t>
            </a:r>
            <a:r>
              <a:rPr sz="8000" b="1" spc="-10" dirty="0">
                <a:latin typeface="Arial"/>
                <a:cs typeface="Arial"/>
              </a:rPr>
              <a:t>ма</a:t>
            </a:r>
            <a:r>
              <a:rPr sz="8000" b="1" spc="15" dirty="0">
                <a:latin typeface="Arial"/>
                <a:cs typeface="Arial"/>
              </a:rPr>
              <a:t>т</a:t>
            </a:r>
            <a:r>
              <a:rPr sz="8000" b="1" spc="-5" dirty="0">
                <a:latin typeface="Arial"/>
                <a:cs typeface="Arial"/>
              </a:rPr>
              <a:t>ери</a:t>
            </a:r>
            <a:r>
              <a:rPr sz="8000" b="1" spc="5" dirty="0">
                <a:latin typeface="Arial"/>
                <a:cs typeface="Arial"/>
              </a:rPr>
              <a:t>ј</a:t>
            </a:r>
            <a:r>
              <a:rPr sz="8000" b="1" spc="-5" dirty="0">
                <a:latin typeface="Arial"/>
                <a:cs typeface="Arial"/>
              </a:rPr>
              <a:t>ала</a:t>
            </a:r>
            <a:endParaRPr sz="80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070" y="1122679"/>
            <a:ext cx="5773420" cy="4411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480185" algn="l"/>
                <a:tab pos="2448560" algn="l"/>
                <a:tab pos="3103880" algn="l"/>
                <a:tab pos="5104765" algn="l"/>
              </a:tabLst>
            </a:pP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Материјали	се	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разликују	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по  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својим	особинама. 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Могу 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бити  тврди или меки, провидни или  непровидни.</a:t>
            </a:r>
            <a:endParaRPr sz="3200">
              <a:latin typeface="Arial"/>
              <a:cs typeface="Arial"/>
            </a:endParaRPr>
          </a:p>
          <a:p>
            <a:pPr marL="12700" marR="693420">
              <a:lnSpc>
                <a:spcPts val="3840"/>
              </a:lnSpc>
              <a:spcBef>
                <a:spcPts val="114"/>
              </a:spcBef>
            </a:pP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Неки 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могу </a:t>
            </a:r>
            <a:r>
              <a:rPr sz="3200" spc="5" dirty="0">
                <a:solidFill>
                  <a:srgbClr val="6F2F9F"/>
                </a:solidFill>
                <a:latin typeface="Arial"/>
                <a:cs typeface="Arial"/>
              </a:rPr>
              <a:t>да 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се 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савијају,</a:t>
            </a:r>
            <a:r>
              <a:rPr sz="3200" spc="-9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а  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неки 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су</a:t>
            </a:r>
            <a:r>
              <a:rPr sz="3200" spc="-3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несавитљиви.</a:t>
            </a:r>
            <a:endParaRPr sz="3200">
              <a:latin typeface="Arial"/>
              <a:cs typeface="Arial"/>
            </a:endParaRPr>
          </a:p>
          <a:p>
            <a:pPr marL="12700" marR="386715">
              <a:lnSpc>
                <a:spcPts val="3829"/>
              </a:lnSpc>
              <a:spcBef>
                <a:spcPts val="10"/>
              </a:spcBef>
            </a:pP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Познајући та својства, људи  бирају 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од 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ког 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ће</a:t>
            </a:r>
            <a:r>
              <a:rPr sz="3200" spc="-8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материјала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715"/>
              </a:lnSpc>
            </a:pP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направити неки</a:t>
            </a:r>
            <a:r>
              <a:rPr sz="3200" spc="-2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предмет.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07019" y="2895600"/>
            <a:ext cx="703579" cy="1220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38800" y="4806950"/>
            <a:ext cx="609600" cy="1183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86800" y="1066800"/>
            <a:ext cx="275590" cy="1168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6400800" y="762000"/>
            <a:ext cx="1929130" cy="2204720"/>
            <a:chOff x="6400800" y="762000"/>
            <a:chExt cx="1929130" cy="2204720"/>
          </a:xfrm>
        </p:grpSpPr>
        <p:sp>
          <p:nvSpPr>
            <p:cNvPr id="7" name="object 7"/>
            <p:cNvSpPr/>
            <p:nvPr/>
          </p:nvSpPr>
          <p:spPr>
            <a:xfrm>
              <a:off x="6400800" y="762000"/>
              <a:ext cx="1066800" cy="220472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91400" y="1676400"/>
              <a:ext cx="938529" cy="81915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1371600"/>
            <a:ext cx="1752600" cy="3774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33600" y="762000"/>
            <a:ext cx="3810000" cy="28194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9535" marR="92075">
              <a:lnSpc>
                <a:spcPct val="100000"/>
              </a:lnSpc>
              <a:spcBef>
                <a:spcPts val="370"/>
              </a:spcBef>
              <a:tabLst>
                <a:tab pos="662940" algn="l"/>
                <a:tab pos="1190625" algn="l"/>
                <a:tab pos="1619250" algn="l"/>
                <a:tab pos="1665605" algn="l"/>
                <a:tab pos="3078480" algn="l"/>
              </a:tabLst>
            </a:pPr>
            <a:r>
              <a:rPr sz="2800" b="1" spc="-10" dirty="0">
                <a:solidFill>
                  <a:srgbClr val="6F2F9F"/>
                </a:solidFill>
                <a:latin typeface="Arial"/>
                <a:cs typeface="Arial"/>
              </a:rPr>
              <a:t>Дрво	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је		природан,  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ч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врс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т	</a:t>
            </a:r>
            <a:r>
              <a:rPr sz="2800" spc="-72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м</a:t>
            </a:r>
            <a:r>
              <a:rPr sz="2800" spc="10" dirty="0">
                <a:solidFill>
                  <a:srgbClr val="6F2F9F"/>
                </a:solidFill>
                <a:latin typeface="Arial"/>
                <a:cs typeface="Arial"/>
              </a:rPr>
              <a:t>а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терија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л	к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ој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и  се	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лако	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обрађује.</a:t>
            </a:r>
            <a:endParaRPr sz="2800">
              <a:latin typeface="Arial"/>
              <a:cs typeface="Arial"/>
            </a:endParaRPr>
          </a:p>
          <a:p>
            <a:pPr marL="89535" marR="532765">
              <a:lnSpc>
                <a:spcPts val="3360"/>
              </a:lnSpc>
              <a:spcBef>
                <a:spcPts val="100"/>
              </a:spcBef>
              <a:tabLst>
                <a:tab pos="1818639" algn="l"/>
                <a:tab pos="2192655" algn="l"/>
                <a:tab pos="2316480" algn="l"/>
                <a:tab pos="2580005" algn="l"/>
              </a:tabLst>
            </a:pP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Сагоревањем	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се  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п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ретвар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а	у	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п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е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п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ео.  Непровидно		је.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52820" y="762000"/>
            <a:ext cx="2989579" cy="1905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09800" y="4495800"/>
            <a:ext cx="1626870" cy="1219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62400" y="3657600"/>
            <a:ext cx="2362200" cy="2362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53200" y="2895600"/>
            <a:ext cx="1447800" cy="10858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914400"/>
            <a:ext cx="2286000" cy="4438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124200" y="990600"/>
            <a:ext cx="5638800" cy="18288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  <a:tabLst>
                <a:tab pos="1344295" algn="l"/>
                <a:tab pos="1819275" algn="l"/>
                <a:tab pos="3602354" algn="l"/>
              </a:tabLst>
            </a:pPr>
            <a:r>
              <a:rPr sz="2800" b="1" spc="-5" dirty="0">
                <a:solidFill>
                  <a:srgbClr val="6F2F9F"/>
                </a:solidFill>
                <a:latin typeface="Arial"/>
                <a:cs typeface="Arial"/>
              </a:rPr>
              <a:t>Глина	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је	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природни	материјал.</a:t>
            </a:r>
            <a:endParaRPr sz="2800">
              <a:latin typeface="Arial"/>
              <a:cs typeface="Arial"/>
            </a:endParaRPr>
          </a:p>
          <a:p>
            <a:pPr marL="89535" marR="820419">
              <a:lnSpc>
                <a:spcPct val="100000"/>
              </a:lnSpc>
              <a:tabLst>
                <a:tab pos="1134110" algn="l"/>
                <a:tab pos="1608455" algn="l"/>
                <a:tab pos="2005330" algn="l"/>
                <a:tab pos="2523490" algn="l"/>
                <a:tab pos="2961005" algn="l"/>
                <a:tab pos="3518535" algn="l"/>
                <a:tab pos="3648710" algn="l"/>
                <a:tab pos="4222115" algn="l"/>
              </a:tabLst>
            </a:pP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Мека	је	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и	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лака	за	обраду  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(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 ва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ј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а</a:t>
            </a:r>
            <a:r>
              <a:rPr sz="2800" spc="-15" dirty="0">
                <a:solidFill>
                  <a:srgbClr val="6F2F9F"/>
                </a:solidFill>
                <a:latin typeface="Arial"/>
                <a:cs typeface="Arial"/>
              </a:rPr>
              <a:t>њ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е </a:t>
            </a:r>
            <a:r>
              <a:rPr sz="2800" spc="5" dirty="0">
                <a:solidFill>
                  <a:srgbClr val="6F2F9F"/>
                </a:solidFill>
                <a:latin typeface="Arial"/>
                <a:cs typeface="Arial"/>
              </a:rPr>
              <a:t>)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. </a:t>
            </a:r>
            <a:r>
              <a:rPr sz="2800" spc="-15" dirty="0">
                <a:solidFill>
                  <a:srgbClr val="6F2F9F"/>
                </a:solidFill>
                <a:latin typeface="Arial"/>
                <a:cs typeface="Arial"/>
              </a:rPr>
              <a:t>Н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е	</a:t>
            </a:r>
            <a:r>
              <a:rPr sz="2800" spc="-20" dirty="0">
                <a:solidFill>
                  <a:srgbClr val="6F2F9F"/>
                </a:solidFill>
                <a:latin typeface="Arial"/>
                <a:cs typeface="Arial"/>
              </a:rPr>
              <a:t>м</a:t>
            </a:r>
            <a:r>
              <a:rPr sz="2800" spc="10" dirty="0">
                <a:solidFill>
                  <a:srgbClr val="6F2F9F"/>
                </a:solidFill>
                <a:latin typeface="Arial"/>
                <a:cs typeface="Arial"/>
              </a:rPr>
              <a:t>е</a:t>
            </a:r>
            <a:r>
              <a:rPr sz="2800" spc="-20" dirty="0">
                <a:solidFill>
                  <a:srgbClr val="6F2F9F"/>
                </a:solidFill>
                <a:latin typeface="Arial"/>
                <a:cs typeface="Arial"/>
              </a:rPr>
              <a:t>њ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а		се	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п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ри  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загревању.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71800" y="2895600"/>
            <a:ext cx="4343400" cy="2228850"/>
            <a:chOff x="2971800" y="2895600"/>
            <a:chExt cx="4343400" cy="2228850"/>
          </a:xfrm>
        </p:grpSpPr>
        <p:sp>
          <p:nvSpPr>
            <p:cNvPr id="5" name="object 5"/>
            <p:cNvSpPr/>
            <p:nvPr/>
          </p:nvSpPr>
          <p:spPr>
            <a:xfrm>
              <a:off x="2971800" y="3276600"/>
              <a:ext cx="2476500" cy="18478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10200" y="2895600"/>
              <a:ext cx="1905000" cy="126873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7800" y="3656329"/>
            <a:ext cx="4469130" cy="21196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6070" y="670560"/>
            <a:ext cx="5102860" cy="296418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1066165" algn="l"/>
                <a:tab pos="1540510" algn="l"/>
                <a:tab pos="3308985" algn="l"/>
              </a:tabLst>
            </a:pPr>
            <a:r>
              <a:rPr sz="2800" b="1" spc="-10" dirty="0">
                <a:solidFill>
                  <a:srgbClr val="6F2F9F"/>
                </a:solidFill>
                <a:latin typeface="Arial"/>
                <a:cs typeface="Arial"/>
              </a:rPr>
              <a:t>Г</a:t>
            </a:r>
            <a:r>
              <a:rPr sz="2800" b="1" spc="-40" dirty="0">
                <a:solidFill>
                  <a:srgbClr val="6F2F9F"/>
                </a:solidFill>
                <a:latin typeface="Arial"/>
                <a:cs typeface="Arial"/>
              </a:rPr>
              <a:t>у</a:t>
            </a:r>
            <a:r>
              <a:rPr sz="2800" b="1" spc="5" dirty="0">
                <a:solidFill>
                  <a:srgbClr val="6F2F9F"/>
                </a:solidFill>
                <a:latin typeface="Arial"/>
                <a:cs typeface="Arial"/>
              </a:rPr>
              <a:t>м</a:t>
            </a:r>
            <a:r>
              <a:rPr sz="2800" b="1" dirty="0">
                <a:solidFill>
                  <a:srgbClr val="6F2F9F"/>
                </a:solidFill>
                <a:latin typeface="Arial"/>
                <a:cs typeface="Arial"/>
              </a:rPr>
              <a:t>а	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ј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е	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ве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ш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та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ч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к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и	</a:t>
            </a:r>
            <a:r>
              <a:rPr sz="2800" spc="-20" dirty="0">
                <a:solidFill>
                  <a:srgbClr val="6F2F9F"/>
                </a:solidFill>
                <a:latin typeface="Arial"/>
                <a:cs typeface="Arial"/>
              </a:rPr>
              <a:t>м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а</a:t>
            </a:r>
            <a:r>
              <a:rPr sz="2800" spc="5" dirty="0">
                <a:solidFill>
                  <a:srgbClr val="6F2F9F"/>
                </a:solidFill>
                <a:latin typeface="Arial"/>
                <a:cs typeface="Arial"/>
              </a:rPr>
              <a:t>т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ерија</a:t>
            </a:r>
            <a:r>
              <a:rPr sz="2800" spc="5" dirty="0">
                <a:solidFill>
                  <a:srgbClr val="6F2F9F"/>
                </a:solidFill>
                <a:latin typeface="Arial"/>
                <a:cs typeface="Arial"/>
              </a:rPr>
              <a:t>л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12700" marR="284480">
              <a:lnSpc>
                <a:spcPct val="100000"/>
              </a:lnSpc>
              <a:spcBef>
                <a:spcPts val="990"/>
              </a:spcBef>
              <a:tabLst>
                <a:tab pos="1056005" algn="l"/>
                <a:tab pos="1506855" algn="l"/>
                <a:tab pos="1902460" algn="l"/>
                <a:tab pos="3430270" algn="l"/>
                <a:tab pos="3560445" algn="l"/>
                <a:tab pos="4010025" algn="l"/>
              </a:tabLst>
            </a:pP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Мека	је,</a:t>
            </a:r>
            <a:r>
              <a:rPr sz="2800" spc="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савитљива		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и  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р</a:t>
            </a:r>
            <a:r>
              <a:rPr sz="2800" spc="10" dirty="0">
                <a:solidFill>
                  <a:srgbClr val="6F2F9F"/>
                </a:solidFill>
                <a:latin typeface="Arial"/>
                <a:cs typeface="Arial"/>
              </a:rPr>
              <a:t>а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с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тег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љ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и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в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а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. 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Те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ш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ко	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п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ровод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и  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топлоту	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и	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издржљива	је.</a:t>
            </a:r>
            <a:endParaRPr sz="2800">
              <a:latin typeface="Arial"/>
              <a:cs typeface="Arial"/>
            </a:endParaRPr>
          </a:p>
          <a:p>
            <a:pPr marL="12700" marR="779145">
              <a:lnSpc>
                <a:spcPct val="100000"/>
              </a:lnSpc>
              <a:spcBef>
                <a:spcPts val="1000"/>
              </a:spcBef>
              <a:tabLst>
                <a:tab pos="1772285" algn="l"/>
                <a:tab pos="2557145" algn="l"/>
                <a:tab pos="3940175" algn="l"/>
              </a:tabLst>
            </a:pPr>
            <a:r>
              <a:rPr sz="2800" spc="-15" dirty="0">
                <a:solidFill>
                  <a:srgbClr val="6F2F9F"/>
                </a:solidFill>
                <a:latin typeface="Arial"/>
                <a:cs typeface="Arial"/>
              </a:rPr>
              <a:t>С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агорев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а	</a:t>
            </a:r>
            <a:r>
              <a:rPr sz="2800" spc="-10" dirty="0">
                <a:solidFill>
                  <a:srgbClr val="6F2F9F"/>
                </a:solidFill>
                <a:latin typeface="Arial"/>
                <a:cs typeface="Arial"/>
              </a:rPr>
              <a:t>п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р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и	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до</a:t>
            </a:r>
            <a:r>
              <a:rPr sz="2800" spc="5" dirty="0">
                <a:solidFill>
                  <a:srgbClr val="6F2F9F"/>
                </a:solidFill>
                <a:latin typeface="Arial"/>
                <a:cs typeface="Arial"/>
              </a:rPr>
              <a:t>д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ир</a:t>
            </a:r>
            <a:r>
              <a:rPr sz="2800" dirty="0">
                <a:solidFill>
                  <a:srgbClr val="6F2F9F"/>
                </a:solidFill>
                <a:latin typeface="Arial"/>
                <a:cs typeface="Arial"/>
              </a:rPr>
              <a:t>у	са  </a:t>
            </a:r>
            <a:r>
              <a:rPr sz="2800" spc="-5" dirty="0">
                <a:solidFill>
                  <a:srgbClr val="6F2F9F"/>
                </a:solidFill>
                <a:latin typeface="Arial"/>
                <a:cs typeface="Arial"/>
              </a:rPr>
              <a:t>ватром.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13729" y="762000"/>
            <a:ext cx="3154679" cy="2362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914400"/>
            <a:ext cx="1959610" cy="350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90800" y="762000"/>
            <a:ext cx="6324600" cy="28194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9535" marR="191135">
              <a:lnSpc>
                <a:spcPct val="99900"/>
              </a:lnSpc>
              <a:spcBef>
                <a:spcPts val="370"/>
              </a:spcBef>
              <a:tabLst>
                <a:tab pos="1377950" algn="l"/>
                <a:tab pos="1503045" algn="l"/>
                <a:tab pos="1558925" algn="l"/>
                <a:tab pos="1878964" algn="l"/>
                <a:tab pos="2033905" algn="l"/>
                <a:tab pos="2100580" algn="l"/>
                <a:tab pos="3126105" algn="l"/>
                <a:tab pos="3307079" algn="l"/>
                <a:tab pos="3382010" algn="l"/>
                <a:tab pos="3782060" algn="l"/>
                <a:tab pos="4088129" algn="l"/>
              </a:tabLst>
            </a:pPr>
            <a:r>
              <a:rPr sz="3200" b="1" spc="-10" dirty="0">
                <a:solidFill>
                  <a:srgbClr val="6F2F9F"/>
                </a:solidFill>
                <a:latin typeface="Arial"/>
                <a:cs typeface="Arial"/>
              </a:rPr>
              <a:t>М</a:t>
            </a:r>
            <a:r>
              <a:rPr sz="3200" b="1" spc="5" dirty="0">
                <a:solidFill>
                  <a:srgbClr val="6F2F9F"/>
                </a:solidFill>
                <a:latin typeface="Arial"/>
                <a:cs typeface="Arial"/>
              </a:rPr>
              <a:t>е</a:t>
            </a:r>
            <a:r>
              <a:rPr sz="3200" b="1" spc="-60" dirty="0">
                <a:solidFill>
                  <a:srgbClr val="6F2F9F"/>
                </a:solidFill>
                <a:latin typeface="Arial"/>
                <a:cs typeface="Arial"/>
              </a:rPr>
              <a:t>т</a:t>
            </a:r>
            <a:r>
              <a:rPr sz="3200" b="1" spc="5" dirty="0">
                <a:solidFill>
                  <a:srgbClr val="6F2F9F"/>
                </a:solidFill>
                <a:latin typeface="Arial"/>
                <a:cs typeface="Arial"/>
              </a:rPr>
              <a:t>а</a:t>
            </a:r>
            <a:r>
              <a:rPr sz="3200" b="1" dirty="0">
                <a:solidFill>
                  <a:srgbClr val="6F2F9F"/>
                </a:solidFill>
                <a:latin typeface="Arial"/>
                <a:cs typeface="Arial"/>
              </a:rPr>
              <a:t>л			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ј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е			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ј</a:t>
            </a:r>
            <a:r>
              <a:rPr sz="3200" spc="5" dirty="0">
                <a:solidFill>
                  <a:srgbClr val="6F2F9F"/>
                </a:solidFill>
                <a:latin typeface="Arial"/>
                <a:cs typeface="Arial"/>
              </a:rPr>
              <a:t>а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к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,</a:t>
            </a:r>
            <a:r>
              <a:rPr sz="3200" spc="-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ч</a:t>
            </a:r>
            <a:r>
              <a:rPr sz="3200" spc="5" dirty="0">
                <a:solidFill>
                  <a:srgbClr val="6F2F9F"/>
                </a:solidFill>
                <a:latin typeface="Arial"/>
                <a:cs typeface="Arial"/>
              </a:rPr>
              <a:t>вр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ст	</a:t>
            </a:r>
            <a:r>
              <a:rPr sz="3200" spc="5" dirty="0">
                <a:solidFill>
                  <a:srgbClr val="6F2F9F"/>
                </a:solidFill>
                <a:latin typeface="Arial"/>
                <a:cs typeface="Arial"/>
              </a:rPr>
              <a:t>ма</a:t>
            </a:r>
            <a:r>
              <a:rPr sz="3200" spc="-10" dirty="0">
                <a:solidFill>
                  <a:srgbClr val="6F2F9F"/>
                </a:solidFill>
                <a:latin typeface="Arial"/>
                <a:cs typeface="Arial"/>
              </a:rPr>
              <a:t>т</a:t>
            </a:r>
            <a:r>
              <a:rPr sz="3200" spc="5" dirty="0">
                <a:solidFill>
                  <a:srgbClr val="6F2F9F"/>
                </a:solidFill>
                <a:latin typeface="Arial"/>
                <a:cs typeface="Arial"/>
              </a:rPr>
              <a:t>ер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ијал.  Добро		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проводи		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топлоту. 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Не  мења	се		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када	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се	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загрева јер  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подноси	високе		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температуре.</a:t>
            </a:r>
            <a:endParaRPr sz="3200">
              <a:latin typeface="Arial"/>
              <a:cs typeface="Arial"/>
            </a:endParaRPr>
          </a:p>
          <a:p>
            <a:pPr marL="89535">
              <a:lnSpc>
                <a:spcPct val="100000"/>
              </a:lnSpc>
              <a:tabLst>
                <a:tab pos="1381125" algn="l"/>
                <a:tab pos="2068830" algn="l"/>
                <a:tab pos="2724150" algn="l"/>
              </a:tabLst>
            </a:pP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Може	</a:t>
            </a:r>
            <a:r>
              <a:rPr sz="3200" spc="-5" dirty="0">
                <a:solidFill>
                  <a:srgbClr val="6F2F9F"/>
                </a:solidFill>
                <a:latin typeface="Arial"/>
                <a:cs typeface="Arial"/>
              </a:rPr>
              <a:t>да	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се	обрађује.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667000" y="3733800"/>
            <a:ext cx="4038600" cy="1911350"/>
            <a:chOff x="2667000" y="3733800"/>
            <a:chExt cx="4038600" cy="1911350"/>
          </a:xfrm>
        </p:grpSpPr>
        <p:sp>
          <p:nvSpPr>
            <p:cNvPr id="5" name="object 5"/>
            <p:cNvSpPr/>
            <p:nvPr/>
          </p:nvSpPr>
          <p:spPr>
            <a:xfrm>
              <a:off x="2667000" y="3886200"/>
              <a:ext cx="2395220" cy="17589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5400" y="3733800"/>
              <a:ext cx="1600200" cy="120142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304800" y="4648200"/>
            <a:ext cx="2133600" cy="12052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838200"/>
            <a:ext cx="1371600" cy="3244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5000" y="914400"/>
            <a:ext cx="6400800" cy="20574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9535" marR="230504">
              <a:lnSpc>
                <a:spcPct val="99900"/>
              </a:lnSpc>
              <a:spcBef>
                <a:spcPts val="370"/>
              </a:spcBef>
              <a:tabLst>
                <a:tab pos="1961514" algn="l"/>
                <a:tab pos="2503170" algn="l"/>
                <a:tab pos="3433445" algn="l"/>
                <a:tab pos="3974465" algn="l"/>
                <a:tab pos="4426585" algn="l"/>
                <a:tab pos="5282565" algn="l"/>
              </a:tabLst>
            </a:pPr>
            <a:r>
              <a:rPr sz="3200" b="1" spc="-5" dirty="0">
                <a:latin typeface="Arial"/>
                <a:cs typeface="Arial"/>
              </a:rPr>
              <a:t>Тканина	</a:t>
            </a:r>
            <a:r>
              <a:rPr sz="3200" spc="-5" dirty="0"/>
              <a:t>је	</a:t>
            </a:r>
            <a:r>
              <a:rPr sz="3200" dirty="0"/>
              <a:t>мека, лака,  </a:t>
            </a:r>
            <a:r>
              <a:rPr sz="3200" spc="-5" dirty="0"/>
              <a:t>савитљива.</a:t>
            </a:r>
            <a:r>
              <a:rPr sz="3200" dirty="0"/>
              <a:t> Сагорева	ако	се  </a:t>
            </a:r>
            <a:r>
              <a:rPr sz="3200" spc="-5" dirty="0"/>
              <a:t>запали.</a:t>
            </a:r>
            <a:r>
              <a:rPr sz="3200" dirty="0"/>
              <a:t> Можемо	</a:t>
            </a:r>
            <a:r>
              <a:rPr sz="3200" spc="-5" dirty="0"/>
              <a:t>је	</a:t>
            </a:r>
            <a:r>
              <a:rPr sz="3200" dirty="0"/>
              <a:t>сећи,</a:t>
            </a:r>
            <a:r>
              <a:rPr sz="3200" spc="-90" dirty="0"/>
              <a:t> </a:t>
            </a:r>
            <a:r>
              <a:rPr sz="3200" spc="-5" dirty="0"/>
              <a:t>шити,  лепити.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4267200"/>
            <a:ext cx="2857500" cy="1600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29000" y="3657600"/>
            <a:ext cx="3055620" cy="1905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1371600"/>
            <a:ext cx="1600200" cy="3487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3600" y="990600"/>
            <a:ext cx="6705600" cy="18288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9535" marR="489584" algn="just">
              <a:lnSpc>
                <a:spcPct val="100000"/>
              </a:lnSpc>
              <a:spcBef>
                <a:spcPts val="370"/>
              </a:spcBef>
            </a:pPr>
            <a:r>
              <a:rPr b="1" spc="-10" dirty="0">
                <a:latin typeface="Arial"/>
                <a:cs typeface="Arial"/>
              </a:rPr>
              <a:t>Стакло </a:t>
            </a:r>
            <a:r>
              <a:rPr dirty="0"/>
              <a:t>је </a:t>
            </a:r>
            <a:r>
              <a:rPr spc="-5" dirty="0"/>
              <a:t>чврсто </a:t>
            </a:r>
            <a:r>
              <a:rPr dirty="0"/>
              <a:t>и </a:t>
            </a:r>
            <a:r>
              <a:rPr spc="-10" dirty="0"/>
              <a:t>провидно </a:t>
            </a:r>
            <a:r>
              <a:rPr dirty="0"/>
              <a:t>( </a:t>
            </a:r>
            <a:r>
              <a:rPr spc="-10" dirty="0"/>
              <a:t>пропушта  </a:t>
            </a:r>
            <a:r>
              <a:rPr spc="-5" dirty="0"/>
              <a:t>светлост </a:t>
            </a:r>
            <a:r>
              <a:rPr dirty="0"/>
              <a:t>). </a:t>
            </a:r>
            <a:r>
              <a:rPr spc="-5" dirty="0"/>
              <a:t>Крто </a:t>
            </a:r>
            <a:r>
              <a:rPr dirty="0"/>
              <a:t>је и </a:t>
            </a:r>
            <a:r>
              <a:rPr spc="-5" dirty="0"/>
              <a:t>ломљиво. Приликом  </a:t>
            </a:r>
            <a:r>
              <a:rPr spc="-10" dirty="0"/>
              <a:t>претераног </a:t>
            </a:r>
            <a:r>
              <a:rPr spc="-5" dirty="0"/>
              <a:t>загревања</a:t>
            </a:r>
            <a:r>
              <a:rPr spc="10" dirty="0"/>
              <a:t> </a:t>
            </a:r>
            <a:r>
              <a:rPr spc="-5" dirty="0"/>
              <a:t>пуца.</a:t>
            </a:r>
          </a:p>
        </p:txBody>
      </p:sp>
      <p:sp>
        <p:nvSpPr>
          <p:cNvPr id="4" name="object 4"/>
          <p:cNvSpPr/>
          <p:nvPr/>
        </p:nvSpPr>
        <p:spPr>
          <a:xfrm>
            <a:off x="2362200" y="3048000"/>
            <a:ext cx="3733800" cy="2800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0"/>
            <a:ext cx="531622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15000" y="2438400"/>
            <a:ext cx="2910840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38800" y="1143000"/>
            <a:ext cx="3176270" cy="45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246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Oсобине  материјала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Тканина је мека, лака,  савитљива. Сагорева ако се  запали. Можемо је сећи, шити,  лепити.</vt:lpstr>
      <vt:lpstr>Стакло је чврсто и провидно ( пропушта  светлост ). Крто је и ломљиво. Приликом  претераног загревања пуца.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Oсобине  материјала</dc:title>
  <dc:creator>SANJA</dc:creator>
  <cp:lastModifiedBy>SANJA</cp:lastModifiedBy>
  <cp:revision>3</cp:revision>
  <dcterms:created xsi:type="dcterms:W3CDTF">2020-04-21T11:13:39Z</dcterms:created>
  <dcterms:modified xsi:type="dcterms:W3CDTF">2020-04-21T12:51:06Z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2015-04-04T00:00:00Z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2020-04-21T00:00:00Z</vt:filetime>
  </property>
</Properties>
</file>