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JA" initials="S" lastIdx="1" clrIdx="0">
    <p:extLst>
      <p:ext uri="{19B8F6BF-5375-455C-9EA6-DF929625EA0E}">
        <p15:presenceInfo xmlns:p15="http://schemas.microsoft.com/office/powerpoint/2012/main" xmlns="" userId="SANJ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43" d="100"/>
          <a:sy n="43" d="100"/>
        </p:scale>
        <p:origin x="-81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2342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19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757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4753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6194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55303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7699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7767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495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898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021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883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471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215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171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201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946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28A338E-2328-4B82-83E1-6CDB37F9BF5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FBE94A-C856-4B0D-8E33-F36159216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32090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83148B-5210-4CE7-8C2C-10A50E1F6E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bg1"/>
                </a:solidFill>
              </a:rPr>
              <a:t>Прилошке одредбе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8E1E151-B1C5-483E-A8AC-F69A72965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562351"/>
            <a:ext cx="6400800" cy="542924"/>
          </a:xfrm>
        </p:spPr>
        <p:txBody>
          <a:bodyPr/>
          <a:lstStyle/>
          <a:p>
            <a:r>
              <a:rPr lang="sr-Cyrl-RS" dirty="0"/>
              <a:t>( </a:t>
            </a:r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за место, време и начин</a:t>
            </a: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941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2B1127-7A1D-4D58-B545-AC7988A70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37" y="4592107"/>
            <a:ext cx="8534400" cy="1507067"/>
          </a:xfrm>
        </p:spPr>
        <p:txBody>
          <a:bodyPr>
            <a:normAutofit/>
          </a:bodyPr>
          <a:lstStyle/>
          <a:p>
            <a:r>
              <a:rPr lang="sr-Cyrl-RS" sz="2000" dirty="0">
                <a:solidFill>
                  <a:srgbClr val="C00000"/>
                </a:solidFill>
              </a:rPr>
              <a:t>Прилози</a:t>
            </a:r>
            <a:r>
              <a:rPr lang="sr-Cyrl-RS" sz="2000" dirty="0">
                <a:solidFill>
                  <a:schemeClr val="bg1"/>
                </a:solidFill>
              </a:rPr>
              <a:t> </a:t>
            </a:r>
            <a:r>
              <a:rPr lang="sr-Cyrl-RS" sz="1800" dirty="0">
                <a:solidFill>
                  <a:schemeClr val="bg1"/>
                </a:solidFill>
              </a:rPr>
              <a:t>су речи које најчешће стоје уз глаголе и одређују време, место и начин вршења радње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1364AA-E437-4FC6-9302-B1E372BD2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sr-Cyrl-RS" sz="2400" b="1" dirty="0">
                <a:solidFill>
                  <a:schemeClr val="bg1"/>
                </a:solidFill>
              </a:rPr>
              <a:t>    Непроменљиве врсте  речи су:</a:t>
            </a:r>
          </a:p>
          <a:p>
            <a:pPr fontAlgn="base"/>
            <a:r>
              <a:rPr lang="it-IT" dirty="0"/>
              <a:t> </a:t>
            </a:r>
            <a:r>
              <a:rPr lang="sr-Cyrl-RS" b="1" dirty="0">
                <a:solidFill>
                  <a:srgbClr val="FF0000"/>
                </a:solidFill>
              </a:rPr>
              <a:t>прилози</a:t>
            </a:r>
            <a:r>
              <a:rPr lang="it-IT" dirty="0">
                <a:solidFill>
                  <a:srgbClr val="FF0000"/>
                </a:solidFill>
              </a:rPr>
              <a:t>,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  <a:p>
            <a:pPr fontAlgn="base"/>
            <a:r>
              <a:rPr lang="sr-Cyrl-RS" dirty="0"/>
              <a:t>  </a:t>
            </a:r>
            <a:r>
              <a:rPr lang="sr-Cyrl-RS" b="1" dirty="0"/>
              <a:t>предлози</a:t>
            </a:r>
            <a:r>
              <a:rPr lang="it-IT" b="1" dirty="0"/>
              <a:t>,</a:t>
            </a:r>
            <a:br>
              <a:rPr lang="it-IT" b="1" dirty="0"/>
            </a:br>
            <a:endParaRPr lang="it-IT" b="1" dirty="0"/>
          </a:p>
          <a:p>
            <a:pPr fontAlgn="base"/>
            <a:r>
              <a:rPr lang="it-IT" b="1" dirty="0"/>
              <a:t> </a:t>
            </a:r>
            <a:r>
              <a:rPr lang="sr-Cyrl-RS" b="1" dirty="0"/>
              <a:t> везници</a:t>
            </a:r>
            <a:r>
              <a:rPr lang="it-IT" b="1" dirty="0"/>
              <a:t>,</a:t>
            </a:r>
            <a:br>
              <a:rPr lang="it-IT" b="1" dirty="0"/>
            </a:br>
            <a:endParaRPr lang="it-IT" b="1" dirty="0"/>
          </a:p>
          <a:p>
            <a:pPr fontAlgn="base"/>
            <a:r>
              <a:rPr lang="sr-Cyrl-RS" b="1" dirty="0"/>
              <a:t>   речце</a:t>
            </a:r>
            <a:r>
              <a:rPr lang="it-IT" b="1" dirty="0"/>
              <a:t>,</a:t>
            </a:r>
            <a:br>
              <a:rPr lang="it-IT" b="1" dirty="0"/>
            </a:br>
            <a:endParaRPr lang="it-IT" b="1" dirty="0"/>
          </a:p>
          <a:p>
            <a:pPr fontAlgn="base"/>
            <a:r>
              <a:rPr lang="sr-Cyrl-RS" b="1" dirty="0"/>
              <a:t>   узвици</a:t>
            </a:r>
            <a:r>
              <a:rPr lang="it-IT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99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02D678C-20F4-4DD0-AD75-F1BAB87A60A9}"/>
              </a:ext>
            </a:extLst>
          </p:cNvPr>
          <p:cNvSpPr txBox="1"/>
          <p:nvPr/>
        </p:nvSpPr>
        <p:spPr>
          <a:xfrm>
            <a:off x="1038224" y="485775"/>
            <a:ext cx="1093470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1. </a:t>
            </a:r>
            <a:r>
              <a:rPr lang="sr-Cyrl-RS" dirty="0">
                <a:solidFill>
                  <a:srgbClr val="FF0000"/>
                </a:solidFill>
              </a:rPr>
              <a:t>Место</a:t>
            </a:r>
            <a:r>
              <a:rPr lang="sr-Cyrl-RS" dirty="0">
                <a:solidFill>
                  <a:schemeClr val="bg1"/>
                </a:solidFill>
              </a:rPr>
              <a:t> – добија се на питање </a:t>
            </a:r>
            <a:r>
              <a:rPr lang="sr-Cyrl-RS" dirty="0">
                <a:solidFill>
                  <a:srgbClr val="FF0000"/>
                </a:solidFill>
              </a:rPr>
              <a:t>ГДЕ</a:t>
            </a: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sr-Cyrl-RS" dirty="0">
                <a:solidFill>
                  <a:schemeClr val="bg1"/>
                </a:solidFill>
              </a:rPr>
              <a:t> ( горе, доле</a:t>
            </a:r>
            <a:r>
              <a:rPr lang="sr-Cyrl-RS">
                <a:solidFill>
                  <a:schemeClr val="bg1"/>
                </a:solidFill>
              </a:rPr>
              <a:t>, близу</a:t>
            </a:r>
            <a:r>
              <a:rPr lang="sr-Cyrl-RS" dirty="0">
                <a:solidFill>
                  <a:schemeClr val="bg1"/>
                </a:solidFill>
              </a:rPr>
              <a:t>…)                                                                    2. </a:t>
            </a:r>
            <a:r>
              <a:rPr lang="sr-Cyrl-RS" dirty="0">
                <a:solidFill>
                  <a:srgbClr val="FF0000"/>
                </a:solidFill>
              </a:rPr>
              <a:t>Време </a:t>
            </a:r>
            <a:r>
              <a:rPr lang="sr-Cyrl-RS" dirty="0">
                <a:solidFill>
                  <a:schemeClr val="bg1"/>
                </a:solidFill>
              </a:rPr>
              <a:t>– добија се на питање </a:t>
            </a:r>
            <a:r>
              <a:rPr lang="sr-Cyrl-RS" dirty="0">
                <a:solidFill>
                  <a:srgbClr val="FF0000"/>
                </a:solidFill>
              </a:rPr>
              <a:t>КАДА</a:t>
            </a: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sr-Cyrl-RS" dirty="0">
                <a:solidFill>
                  <a:schemeClr val="bg1"/>
                </a:solidFill>
              </a:rPr>
              <a:t> ( често, данас, јуче…)  </a:t>
            </a:r>
          </a:p>
          <a:p>
            <a:r>
              <a:rPr lang="sr-Cyrl-RS" dirty="0">
                <a:solidFill>
                  <a:schemeClr val="bg1"/>
                </a:solidFill>
              </a:rPr>
              <a:t>3. </a:t>
            </a:r>
            <a:r>
              <a:rPr lang="sr-Cyrl-RS" dirty="0">
                <a:solidFill>
                  <a:srgbClr val="FF0000"/>
                </a:solidFill>
              </a:rPr>
              <a:t>Начин</a:t>
            </a:r>
            <a:r>
              <a:rPr lang="sr-Cyrl-RS" dirty="0">
                <a:solidFill>
                  <a:schemeClr val="bg1"/>
                </a:solidFill>
              </a:rPr>
              <a:t> – добија се на питање </a:t>
            </a:r>
            <a:r>
              <a:rPr lang="sr-Cyrl-RS" dirty="0">
                <a:solidFill>
                  <a:srgbClr val="FF0000"/>
                </a:solidFill>
              </a:rPr>
              <a:t>КАКО</a:t>
            </a: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sr-Cyrl-RS" dirty="0">
                <a:solidFill>
                  <a:schemeClr val="bg1"/>
                </a:solidFill>
              </a:rPr>
              <a:t> ( брзо, лако, полако…) </a:t>
            </a:r>
          </a:p>
          <a:p>
            <a:endParaRPr lang="sr-Cyrl-RS" dirty="0">
              <a:solidFill>
                <a:schemeClr val="bg1"/>
              </a:solidFill>
            </a:endParaRPr>
          </a:p>
          <a:p>
            <a:r>
              <a:rPr lang="sr-Cyrl-RS" dirty="0">
                <a:solidFill>
                  <a:schemeClr val="bg1"/>
                </a:solidFill>
              </a:rPr>
              <a:t>Прилози у служби речи представљају прилошке одредбе.</a:t>
            </a:r>
          </a:p>
          <a:p>
            <a:endParaRPr lang="sr-Cyrl-RS" dirty="0">
              <a:solidFill>
                <a:schemeClr val="bg1"/>
              </a:solidFill>
            </a:endParaRPr>
          </a:p>
          <a:p>
            <a:r>
              <a:rPr lang="sr-Cyrl-RS" dirty="0">
                <a:solidFill>
                  <a:schemeClr val="bg1"/>
                </a:solidFill>
              </a:rPr>
              <a:t>Прочитај реченицу и подвуци предикат у реченици.</a:t>
            </a:r>
          </a:p>
          <a:p>
            <a:endParaRPr lang="sr-Cyrl-RS" dirty="0">
              <a:solidFill>
                <a:schemeClr val="bg1"/>
              </a:solidFill>
            </a:endParaRPr>
          </a:p>
          <a:p>
            <a:r>
              <a:rPr lang="sr-Cyrl-RS" dirty="0">
                <a:solidFill>
                  <a:schemeClr val="bg1"/>
                </a:solidFill>
              </a:rPr>
              <a:t>Ања чита књигу.</a:t>
            </a:r>
          </a:p>
          <a:p>
            <a:endParaRPr lang="sr-Cyrl-RS" dirty="0">
              <a:solidFill>
                <a:schemeClr val="bg1"/>
              </a:solidFill>
            </a:endParaRPr>
          </a:p>
          <a:p>
            <a:r>
              <a:rPr lang="sr-Cyrl-RS" dirty="0">
                <a:solidFill>
                  <a:schemeClr val="bg1"/>
                </a:solidFill>
              </a:rPr>
              <a:t>Питања која можемо поставити за ближа одређивања радње ( предиката )су:</a:t>
            </a:r>
          </a:p>
          <a:p>
            <a:endParaRPr lang="sr-Cyrl-RS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sr-Cyrl-R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Где</a:t>
            </a:r>
            <a:r>
              <a:rPr lang="sr-Cyrl-RS" dirty="0">
                <a:solidFill>
                  <a:schemeClr val="bg1"/>
                </a:solidFill>
              </a:rPr>
              <a:t> Ања чита књигу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r>
              <a:rPr lang="sr-Cyrl-RS" dirty="0">
                <a:solidFill>
                  <a:schemeClr val="bg1"/>
                </a:solidFill>
              </a:rPr>
              <a:t>      Ања </a:t>
            </a:r>
            <a:r>
              <a:rPr lang="sr-Cyrl-R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у соби </a:t>
            </a:r>
            <a:r>
              <a:rPr lang="sr-Cyrl-RS" dirty="0">
                <a:solidFill>
                  <a:schemeClr val="bg1"/>
                </a:solidFill>
              </a:rPr>
              <a:t>чита књигу.</a:t>
            </a:r>
          </a:p>
          <a:p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2. Када </a:t>
            </a:r>
            <a:r>
              <a:rPr lang="sr-Cyrl-RS" dirty="0">
                <a:solidFill>
                  <a:schemeClr val="bg1"/>
                </a:solidFill>
              </a:rPr>
              <a:t>Ања чита књигу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sr-Cyrl-RS" dirty="0">
                <a:solidFill>
                  <a:schemeClr val="bg1"/>
                </a:solidFill>
              </a:rPr>
              <a:t>     </a:t>
            </a:r>
            <a:r>
              <a:rPr lang="sr-Cyrl-R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Данас</a:t>
            </a:r>
            <a:r>
              <a:rPr lang="sr-Cyrl-RS" dirty="0">
                <a:solidFill>
                  <a:schemeClr val="bg1"/>
                </a:solidFill>
              </a:rPr>
              <a:t> Ања чита књигу.</a:t>
            </a:r>
          </a:p>
          <a:p>
            <a:r>
              <a:rPr lang="sr-Cyrl-RS" dirty="0">
                <a:solidFill>
                  <a:schemeClr val="tx2"/>
                </a:solidFill>
              </a:rPr>
              <a:t>3. Како </a:t>
            </a:r>
            <a:r>
              <a:rPr lang="sr-Cyrl-RS" dirty="0">
                <a:solidFill>
                  <a:schemeClr val="bg1"/>
                </a:solidFill>
              </a:rPr>
              <a:t>Ања чита књигу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sr-Cyrl-RS" dirty="0">
                <a:solidFill>
                  <a:schemeClr val="bg1"/>
                </a:solidFill>
              </a:rPr>
              <a:t>    Ања  </a:t>
            </a:r>
            <a:r>
              <a:rPr lang="sr-Cyrl-R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пажљиво</a:t>
            </a:r>
            <a:r>
              <a:rPr lang="sr-Cyrl-RS" dirty="0">
                <a:solidFill>
                  <a:schemeClr val="bg1"/>
                </a:solidFill>
              </a:rPr>
              <a:t>  чита књигу.  </a:t>
            </a:r>
          </a:p>
          <a:p>
            <a:endParaRPr lang="sr-Cyrl-RS" dirty="0">
              <a:solidFill>
                <a:schemeClr val="bg1"/>
              </a:solidFill>
            </a:endParaRPr>
          </a:p>
          <a:p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 Данас </a:t>
            </a:r>
            <a:r>
              <a:rPr lang="sr-Cyrl-RS" dirty="0">
                <a:solidFill>
                  <a:schemeClr val="bg1"/>
                </a:solidFill>
              </a:rPr>
              <a:t>Ања </a:t>
            </a:r>
            <a:r>
              <a:rPr lang="sr-Cyrl-R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у соби </a:t>
            </a:r>
            <a:r>
              <a:rPr lang="sr-Cyrl-R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пажљиво</a:t>
            </a:r>
            <a:r>
              <a:rPr lang="sr-Cyrl-RS" dirty="0">
                <a:solidFill>
                  <a:schemeClr val="bg1"/>
                </a:solidFill>
              </a:rPr>
              <a:t> чита књигу.</a:t>
            </a:r>
          </a:p>
          <a:p>
            <a:r>
              <a:rPr lang="sr-Cyrl-RS" dirty="0">
                <a:solidFill>
                  <a:schemeClr val="bg1"/>
                </a:solidFill>
              </a:rPr>
              <a:t> </a:t>
            </a:r>
          </a:p>
          <a:p>
            <a:endParaRPr lang="sr-Cyrl-RS" dirty="0">
              <a:solidFill>
                <a:schemeClr val="bg1"/>
              </a:solidFill>
            </a:endParaRPr>
          </a:p>
          <a:p>
            <a:endParaRPr lang="sr-Cyrl-RS" dirty="0">
              <a:solidFill>
                <a:schemeClr val="bg1"/>
              </a:solidFill>
            </a:endParaRPr>
          </a:p>
          <a:p>
            <a:r>
              <a:rPr lang="sr-Cyrl-RS" dirty="0">
                <a:solidFill>
                  <a:schemeClr val="bg1"/>
                </a:solidFill>
              </a:rPr>
              <a:t>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33165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9418EDB-651A-4F27-8904-4F31F72624D0}"/>
              </a:ext>
            </a:extLst>
          </p:cNvPr>
          <p:cNvSpPr txBox="1"/>
          <p:nvPr/>
        </p:nvSpPr>
        <p:spPr>
          <a:xfrm>
            <a:off x="523876" y="23241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ПРЕДИКАТ</a:t>
            </a:r>
          </a:p>
          <a:p>
            <a:r>
              <a:rPr lang="sr-Cyrl-RS" dirty="0">
                <a:solidFill>
                  <a:schemeClr val="bg1"/>
                </a:solidFill>
              </a:rPr>
              <a:t>(глагол</a:t>
            </a:r>
            <a:r>
              <a:rPr lang="sr-Cyrl-RS" dirty="0"/>
              <a:t>) </a:t>
            </a:r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D75586C5-E4DD-4A39-8E71-8AFD138C6C68}"/>
              </a:ext>
            </a:extLst>
          </p:cNvPr>
          <p:cNvCxnSpPr/>
          <p:nvPr/>
        </p:nvCxnSpPr>
        <p:spPr>
          <a:xfrm>
            <a:off x="2466975" y="2657475"/>
            <a:ext cx="9715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A4AA7D6-9777-4E7D-BC9B-CCA1697005FE}"/>
              </a:ext>
            </a:extLst>
          </p:cNvPr>
          <p:cNvSpPr txBox="1"/>
          <p:nvPr/>
        </p:nvSpPr>
        <p:spPr>
          <a:xfrm>
            <a:off x="3552825" y="2495550"/>
            <a:ext cx="8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чита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8243BFC-A24A-41C3-AB11-9BECC8296684}"/>
              </a:ext>
            </a:extLst>
          </p:cNvPr>
          <p:cNvCxnSpPr/>
          <p:nvPr/>
        </p:nvCxnSpPr>
        <p:spPr>
          <a:xfrm>
            <a:off x="4543425" y="2657475"/>
            <a:ext cx="3429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A1E1AE6C-4008-449D-BBAE-D1CF08A3B0A0}"/>
              </a:ext>
            </a:extLst>
          </p:cNvPr>
          <p:cNvCxnSpPr>
            <a:cxnSpLocks/>
          </p:cNvCxnSpPr>
          <p:nvPr/>
        </p:nvCxnSpPr>
        <p:spPr>
          <a:xfrm>
            <a:off x="4886325" y="2024062"/>
            <a:ext cx="0" cy="110013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EC5D041-5C9D-4B1F-A343-DE5A4E729745}"/>
              </a:ext>
            </a:extLst>
          </p:cNvPr>
          <p:cNvCxnSpPr/>
          <p:nvPr/>
        </p:nvCxnSpPr>
        <p:spPr>
          <a:xfrm>
            <a:off x="4886325" y="2024062"/>
            <a:ext cx="333375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A690B63B-1EFF-41BA-8305-01B2F405CF9F}"/>
              </a:ext>
            </a:extLst>
          </p:cNvPr>
          <p:cNvCxnSpPr/>
          <p:nvPr/>
        </p:nvCxnSpPr>
        <p:spPr>
          <a:xfrm>
            <a:off x="4886325" y="2657475"/>
            <a:ext cx="33337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3EAB7F4-B4F0-4A20-BAFD-B190A9DB9EB1}"/>
              </a:ext>
            </a:extLst>
          </p:cNvPr>
          <p:cNvSpPr txBox="1"/>
          <p:nvPr/>
        </p:nvSpPr>
        <p:spPr>
          <a:xfrm>
            <a:off x="5219700" y="1876425"/>
            <a:ext cx="100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време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F37B541-9750-4B88-BAFE-2D03E4396BD5}"/>
              </a:ext>
            </a:extLst>
          </p:cNvPr>
          <p:cNvSpPr txBox="1"/>
          <p:nvPr/>
        </p:nvSpPr>
        <p:spPr>
          <a:xfrm>
            <a:off x="5219698" y="2486858"/>
            <a:ext cx="1038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начин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BD93933E-7DA5-426E-9A1B-6BC3B5F0D134}"/>
              </a:ext>
            </a:extLst>
          </p:cNvPr>
          <p:cNvCxnSpPr/>
          <p:nvPr/>
        </p:nvCxnSpPr>
        <p:spPr>
          <a:xfrm>
            <a:off x="4886325" y="3124200"/>
            <a:ext cx="0" cy="1524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C4BBB540-E193-4D48-BF33-609A29462738}"/>
              </a:ext>
            </a:extLst>
          </p:cNvPr>
          <p:cNvCxnSpPr/>
          <p:nvPr/>
        </p:nvCxnSpPr>
        <p:spPr>
          <a:xfrm>
            <a:off x="4886325" y="3276600"/>
            <a:ext cx="342901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6602F5B6-D8FD-4C75-8C53-EA334A358499}"/>
              </a:ext>
            </a:extLst>
          </p:cNvPr>
          <p:cNvSpPr txBox="1"/>
          <p:nvPr/>
        </p:nvSpPr>
        <p:spPr>
          <a:xfrm>
            <a:off x="5229225" y="3124200"/>
            <a:ext cx="1000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место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D2EBAC2F-7C53-4EA3-ACC8-BD4BB50C9419}"/>
              </a:ext>
            </a:extLst>
          </p:cNvPr>
          <p:cNvCxnSpPr/>
          <p:nvPr/>
        </p:nvCxnSpPr>
        <p:spPr>
          <a:xfrm>
            <a:off x="6381750" y="2024062"/>
            <a:ext cx="304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A2C1BF1B-B86B-4D1E-9ADE-07A57800FD8E}"/>
              </a:ext>
            </a:extLst>
          </p:cNvPr>
          <p:cNvCxnSpPr>
            <a:cxnSpLocks/>
          </p:cNvCxnSpPr>
          <p:nvPr/>
        </p:nvCxnSpPr>
        <p:spPr>
          <a:xfrm>
            <a:off x="6276975" y="2743974"/>
            <a:ext cx="40957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E50171DB-3786-4E71-9106-B029BA609AF3}"/>
              </a:ext>
            </a:extLst>
          </p:cNvPr>
          <p:cNvCxnSpPr/>
          <p:nvPr/>
        </p:nvCxnSpPr>
        <p:spPr>
          <a:xfrm>
            <a:off x="6276976" y="3305175"/>
            <a:ext cx="40957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1B92D96-93B1-4987-B470-EEE43CAC86D4}"/>
              </a:ext>
            </a:extLst>
          </p:cNvPr>
          <p:cNvSpPr txBox="1"/>
          <p:nvPr/>
        </p:nvSpPr>
        <p:spPr>
          <a:xfrm>
            <a:off x="6800850" y="1876425"/>
            <a:ext cx="1009647" cy="369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данас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5C385A0-EF3B-4411-BFBE-314DC741E0E5}"/>
              </a:ext>
            </a:extLst>
          </p:cNvPr>
          <p:cNvSpPr txBox="1"/>
          <p:nvPr/>
        </p:nvSpPr>
        <p:spPr>
          <a:xfrm>
            <a:off x="6800850" y="2559308"/>
            <a:ext cx="134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пажљиво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12DF161B-FEBF-4072-9E4E-6DCC39BB76E4}"/>
              </a:ext>
            </a:extLst>
          </p:cNvPr>
          <p:cNvSpPr txBox="1"/>
          <p:nvPr/>
        </p:nvSpPr>
        <p:spPr>
          <a:xfrm>
            <a:off x="6800850" y="3190875"/>
            <a:ext cx="134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у соби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xmlns="" id="{85765F42-24D7-4003-9246-58905ED93424}"/>
              </a:ext>
            </a:extLst>
          </p:cNvPr>
          <p:cNvSpPr/>
          <p:nvPr/>
        </p:nvSpPr>
        <p:spPr>
          <a:xfrm>
            <a:off x="8143870" y="1876425"/>
            <a:ext cx="304715" cy="2047875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3C8FA09D-DC97-427A-83D0-3BB1F9046A18}"/>
              </a:ext>
            </a:extLst>
          </p:cNvPr>
          <p:cNvSpPr txBox="1"/>
          <p:nvPr/>
        </p:nvSpPr>
        <p:spPr>
          <a:xfrm>
            <a:off x="8648700" y="2657475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Прилошке </a:t>
            </a:r>
          </a:p>
          <a:p>
            <a:r>
              <a:rPr lang="sr-Cyrl-RS" dirty="0">
                <a:solidFill>
                  <a:schemeClr val="bg1"/>
                </a:solidFill>
              </a:rPr>
              <a:t>одредбе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CA26401-4B41-4268-ABF2-6A6EF609AA0B}"/>
              </a:ext>
            </a:extLst>
          </p:cNvPr>
          <p:cNvSpPr txBox="1"/>
          <p:nvPr/>
        </p:nvSpPr>
        <p:spPr>
          <a:xfrm>
            <a:off x="1104900" y="4493625"/>
            <a:ext cx="8524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Прилошке одредбе </a:t>
            </a:r>
            <a:r>
              <a:rPr lang="ru-RU" dirty="0">
                <a:solidFill>
                  <a:schemeClr val="bg1"/>
                </a:solidFill>
              </a:rPr>
              <a:t>су глаголске допуне којом се исказује време, место, начин вршења радње исказане предикатом.</a:t>
            </a:r>
          </a:p>
          <a:p>
            <a:r>
              <a:rPr lang="ru-RU" dirty="0">
                <a:solidFill>
                  <a:schemeClr val="bg1"/>
                </a:solidFill>
              </a:rPr>
              <a:t>У служби прилошких одредби најчешће су прилози и именице.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834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C04ECC1-7E73-4D98-9E23-F046F719A78D}"/>
              </a:ext>
            </a:extLst>
          </p:cNvPr>
          <p:cNvSpPr txBox="1"/>
          <p:nvPr/>
        </p:nvSpPr>
        <p:spPr>
          <a:xfrm>
            <a:off x="914400" y="2047875"/>
            <a:ext cx="9667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Домаћи задатак: Радна свеска 104. и 105. страна.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305130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284</TotalTime>
  <Words>220</Words>
  <Application>Microsoft Office PowerPoint</Application>
  <PresentationFormat>Custom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Slice</vt:lpstr>
      <vt:lpstr>Прилошке одредбе</vt:lpstr>
      <vt:lpstr>Прилози су речи које најчешће стоје уз глаголе и одређују време, место и начин вршења радње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Прилошке одредбе</dc:title>
  <dc:creator>SANJA</dc:creator>
  <cp:lastModifiedBy>Nenad</cp:lastModifiedBy>
  <cp:revision>24</cp:revision>
  <dcterms:created xsi:type="dcterms:W3CDTF">2020-04-28T06:17:23Z</dcterms:created>
  <dcterms:modified xsi:type="dcterms:W3CDTF">2020-04-28T16:12:58Z</dcterms:modified>
</cp:coreProperties>
</file>