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6" r:id="rId4"/>
    <p:sldId id="257" r:id="rId5"/>
    <p:sldId id="260" r:id="rId6"/>
    <p:sldId id="263" r:id="rId7"/>
    <p:sldId id="272" r:id="rId8"/>
    <p:sldId id="273" r:id="rId9"/>
    <p:sldId id="266" r:id="rId10"/>
    <p:sldId id="265" r:id="rId11"/>
    <p:sldId id="259" r:id="rId12"/>
    <p:sldId id="264" r:id="rId13"/>
    <p:sldId id="271" r:id="rId14"/>
    <p:sldId id="268" r:id="rId15"/>
    <p:sldId id="270" r:id="rId16"/>
    <p:sldId id="267" r:id="rId17"/>
    <p:sldId id="269" r:id="rId18"/>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9AA0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6107863-8FB2-41B1-ACC0-8F5FF92B9A9B}" type="datetimeFigureOut">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D3CD9C-4691-461D-915B-B8BE766726A4}"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7E44AE-F8F6-44B3-AABD-84A67780784E}" type="datetimeFigureOut">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B237E6-7332-43D6-A01C-04848FD48341}"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E28DE73-E36A-463C-90C6-FEEAAC6FD029}" type="datetimeFigureOut">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421A3A0-E777-4823-9576-16609C254782}"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483C2C-D866-47CB-A215-267D139B1BA4}" type="datetimeFigureOut">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24855D4-F482-418A-B9A0-DC36700110E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005E55-01E7-41BD-B94E-D40052A8550D}" type="datetimeFigureOut">
              <a:rPr lang="en-US"/>
              <a:pPr>
                <a:defRPr/>
              </a:pPr>
              <a:t>5/23/2020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0201B22-F2D6-443C-B191-05BFA561454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AE28DD2-0339-4CFA-B71C-96EE586C7AC5}" type="datetimeFigureOut">
              <a:rPr lang="en-US"/>
              <a:pPr>
                <a:defRPr/>
              </a:pPr>
              <a:t>5/23/2020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5FA9EAC-C5E4-417A-9BC3-CFCC59FCB48F}"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83D182-2798-4C4D-BF9C-161D8C38CC31}" type="datetimeFigureOut">
              <a:rPr lang="en-US"/>
              <a:pPr>
                <a:defRPr/>
              </a:pPr>
              <a:t>5/23/2020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B906485-C8EF-4C76-8C57-A477C02A760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DDFBD85-D42E-4F7F-B9B0-347B2694193F}" type="datetimeFigureOut">
              <a:rPr lang="en-US"/>
              <a:pPr>
                <a:defRPr/>
              </a:pPr>
              <a:t>5/23/2020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777463-A8E1-4670-83E4-4E3CEB5D9B87}"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1C4A02-4E25-42BC-A316-321513A526BE}" type="datetimeFigureOut">
              <a:rPr lang="en-US"/>
              <a:pPr>
                <a:defRPr/>
              </a:pPr>
              <a:t>5/23/2020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B42BB87-87A4-4EE1-8DEF-67CE0B50D91B}"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66FB90D-5576-4609-B070-A2B58FA9196A}" type="datetimeFigureOut">
              <a:rPr lang="en-US"/>
              <a:pPr>
                <a:defRPr/>
              </a:pPr>
              <a:t>5/23/2020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2E62F2D-C60A-42FC-8781-CB0578B1F079}"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C6FC77-6380-4D99-ADB1-D6849309C8D9}" type="datetimeFigureOut">
              <a:rPr lang="en-US"/>
              <a:pPr>
                <a:defRPr/>
              </a:pPr>
              <a:t>5/23/2020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8F0897B-2B3B-4C9C-82AA-98B20C05CB1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DC301A5-C7A1-499D-B59C-EA5CAD6751C3}" type="datetimeFigureOut">
              <a:rPr lang="en-US"/>
              <a:pPr>
                <a:defRPr/>
              </a:pPr>
              <a:t>5/23/2020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52D0A32-8E22-4A6B-8BD3-620D752115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0.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8.jpeg"/><Relationship Id="rId7"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mtClean="0"/>
              <a:t>ZVUKOVI</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pic>
        <p:nvPicPr>
          <p:cNvPr id="2052" name="Picture 3" descr="Teamwork-Illustrations-origina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Wave 4"/>
          <p:cNvSpPr/>
          <p:nvPr/>
        </p:nvSpPr>
        <p:spPr>
          <a:xfrm>
            <a:off x="1143000" y="228600"/>
            <a:ext cx="7010400" cy="1219200"/>
          </a:xfrm>
          <a:prstGeom prst="wave">
            <a:avLst>
              <a:gd name="adj1" fmla="val 12500"/>
              <a:gd name="adj2" fmla="val -57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800" dirty="0">
                <a:solidFill>
                  <a:schemeClr val="tx1"/>
                </a:solidFill>
              </a:rPr>
              <a:t>Забавите се уз помоћ својих чула</a:t>
            </a:r>
            <a:endParaRPr lang="en-US" sz="2800" dirty="0">
              <a:solidFill>
                <a:schemeClr val="tx1"/>
              </a:solidFill>
            </a:endParaRPr>
          </a:p>
        </p:txBody>
      </p:sp>
      <p:sp>
        <p:nvSpPr>
          <p:cNvPr id="6" name="Rectangle 5"/>
          <p:cNvSpPr/>
          <p:nvPr/>
        </p:nvSpPr>
        <p:spPr>
          <a:xfrm>
            <a:off x="457200" y="1676400"/>
            <a:ext cx="31242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400" dirty="0">
                <a:solidFill>
                  <a:schemeClr val="tx1"/>
                </a:solidFill>
              </a:rPr>
              <a:t>У овим играма главни учесници су наша чула.</a:t>
            </a:r>
          </a:p>
          <a:p>
            <a:pPr algn="ctr" eaLnBrk="1" fontAlgn="auto" hangingPunct="1">
              <a:spcBef>
                <a:spcPts val="0"/>
              </a:spcBef>
              <a:spcAft>
                <a:spcPts val="0"/>
              </a:spcAft>
              <a:defRPr/>
            </a:pPr>
            <a:r>
              <a:rPr lang="sr-Cyrl-RS" sz="2400" dirty="0">
                <a:solidFill>
                  <a:schemeClr val="tx1"/>
                </a:solidFill>
              </a:rPr>
              <a:t>Постаните истраживачи и откријте своје потенцијале,</a:t>
            </a:r>
          </a:p>
          <a:p>
            <a:pPr algn="ctr" eaLnBrk="1" fontAlgn="auto" hangingPunct="1">
              <a:spcBef>
                <a:spcPts val="0"/>
              </a:spcBef>
              <a:spcAft>
                <a:spcPts val="0"/>
              </a:spcAft>
              <a:defRPr/>
            </a:pPr>
            <a:r>
              <a:rPr lang="sr-Cyrl-RS" sz="2400" dirty="0">
                <a:solidFill>
                  <a:schemeClr val="tx1"/>
                </a:solidFill>
              </a:rPr>
              <a:t>видећете ,биће јако забавно!!!</a:t>
            </a:r>
          </a:p>
        </p:txBody>
      </p:sp>
      <p:sp>
        <p:nvSpPr>
          <p:cNvPr id="7" name="Rectangle 6"/>
          <p:cNvSpPr/>
          <p:nvPr/>
        </p:nvSpPr>
        <p:spPr>
          <a:xfrm>
            <a:off x="4038600" y="6096000"/>
            <a:ext cx="4876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400" dirty="0">
                <a:solidFill>
                  <a:schemeClr val="tx1"/>
                </a:solidFill>
              </a:rPr>
              <a:t>ИГРА ПОЧИЊЕ</a:t>
            </a:r>
            <a:endParaRPr lang="en-US" sz="2400" dirty="0">
              <a:solidFill>
                <a:schemeClr val="tx1"/>
              </a:solidFill>
            </a:endParaRPr>
          </a:p>
        </p:txBody>
      </p:sp>
      <p:pic>
        <p:nvPicPr>
          <p:cNvPr id="2056" name="Picture 7" descr="Animated_Note.gif"/>
          <p:cNvPicPr>
            <a:picLocks noChangeAspect="1"/>
          </p:cNvPicPr>
          <p:nvPr/>
        </p:nvPicPr>
        <p:blipFill>
          <a:blip r:embed="rId3" cstate="print"/>
          <a:srcRect/>
          <a:stretch>
            <a:fillRect/>
          </a:stretch>
        </p:blipFill>
        <p:spPr bwMode="auto">
          <a:xfrm>
            <a:off x="3276600" y="2819400"/>
            <a:ext cx="259080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52400"/>
          <a:ext cx="7848600" cy="6172208"/>
        </p:xfrm>
        <a:graphic>
          <a:graphicData uri="http://schemas.openxmlformats.org/drawingml/2006/table">
            <a:tbl>
              <a:tblPr firstRow="1" bandRow="1">
                <a:tableStyleId>{F5AB1C69-6EDB-4FF4-983F-18BD219EF322}</a:tableStyleId>
              </a:tblPr>
              <a:tblGrid>
                <a:gridCol w="1962150"/>
                <a:gridCol w="1962150"/>
                <a:gridCol w="1962150"/>
                <a:gridCol w="1962150"/>
              </a:tblGrid>
              <a:tr h="385763">
                <a:tc>
                  <a:txBody>
                    <a:bodyPr/>
                    <a:lstStyle/>
                    <a:p>
                      <a:r>
                        <a:rPr lang="sr-Cyrl-RS" sz="1800" dirty="0"/>
                        <a:t>именице</a:t>
                      </a:r>
                      <a:endParaRPr lang="en-US" sz="1800" dirty="0"/>
                    </a:p>
                  </a:txBody>
                  <a:tcPr/>
                </a:tc>
                <a:tc>
                  <a:txBody>
                    <a:bodyPr/>
                    <a:lstStyle/>
                    <a:p>
                      <a:r>
                        <a:rPr lang="sr-Cyrl-RS" sz="1800" dirty="0"/>
                        <a:t>придеви</a:t>
                      </a:r>
                      <a:endParaRPr lang="en-US" sz="1800" dirty="0"/>
                    </a:p>
                  </a:txBody>
                  <a:tcPr/>
                </a:tc>
                <a:tc>
                  <a:txBody>
                    <a:bodyPr/>
                    <a:lstStyle/>
                    <a:p>
                      <a:r>
                        <a:rPr lang="sr-Cyrl-RS" sz="1800" dirty="0"/>
                        <a:t>глаголи</a:t>
                      </a:r>
                      <a:endParaRPr lang="en-US" sz="1800" dirty="0"/>
                    </a:p>
                  </a:txBody>
                  <a:tcPr/>
                </a:tc>
                <a:tc>
                  <a:txBody>
                    <a:bodyPr/>
                    <a:lstStyle/>
                    <a:p>
                      <a:r>
                        <a:rPr lang="sr-Cyrl-RS" sz="1800" dirty="0"/>
                        <a:t>заменице</a:t>
                      </a:r>
                      <a:endParaRPr lang="en-US" sz="1800" dirty="0"/>
                    </a:p>
                  </a:txBody>
                  <a:tcPr/>
                </a:tc>
              </a:tr>
              <a:tr h="385763">
                <a:tc>
                  <a:txBody>
                    <a:bodyPr/>
                    <a:lstStyle/>
                    <a:p>
                      <a:r>
                        <a:rPr lang="sr-Cyrl-RS" sz="1800" dirty="0">
                          <a:solidFill>
                            <a:schemeClr val="tx1"/>
                          </a:solidFill>
                        </a:rPr>
                        <a:t>ветар</a:t>
                      </a:r>
                      <a:endParaRPr lang="en-US" sz="1800" dirty="0">
                        <a:solidFill>
                          <a:schemeClr val="tx1"/>
                        </a:solidFill>
                      </a:endParaRPr>
                    </a:p>
                  </a:txBody>
                  <a:tcPr/>
                </a:tc>
                <a:tc>
                  <a:txBody>
                    <a:bodyPr/>
                    <a:lstStyle/>
                    <a:p>
                      <a:r>
                        <a:rPr lang="sr-Cyrl-RS" sz="1800" dirty="0">
                          <a:solidFill>
                            <a:schemeClr val="tx1"/>
                          </a:solidFill>
                        </a:rPr>
                        <a:t>препун</a:t>
                      </a:r>
                      <a:endParaRPr lang="en-US" sz="1800" dirty="0">
                        <a:solidFill>
                          <a:schemeClr val="tx1"/>
                        </a:solidFill>
                      </a:endParaRPr>
                    </a:p>
                  </a:txBody>
                  <a:tcPr/>
                </a:tc>
                <a:tc>
                  <a:txBody>
                    <a:bodyPr/>
                    <a:lstStyle/>
                    <a:p>
                      <a:r>
                        <a:rPr lang="sr-Cyrl-RS" sz="1800" dirty="0"/>
                        <a:t>затрепере</a:t>
                      </a:r>
                      <a:endParaRPr lang="en-US" sz="1800" dirty="0"/>
                    </a:p>
                  </a:txBody>
                  <a:tcPr/>
                </a:tc>
                <a:tc>
                  <a:txBody>
                    <a:bodyPr/>
                    <a:lstStyle/>
                    <a:p>
                      <a:r>
                        <a:rPr lang="sr-Cyrl-RS" sz="1800" dirty="0"/>
                        <a:t>они</a:t>
                      </a:r>
                      <a:endParaRPr lang="en-US" sz="1800" dirty="0"/>
                    </a:p>
                  </a:txBody>
                  <a:tcPr/>
                </a:tc>
              </a:tr>
              <a:tr h="385763">
                <a:tc>
                  <a:txBody>
                    <a:bodyPr/>
                    <a:lstStyle/>
                    <a:p>
                      <a:r>
                        <a:rPr lang="sr-Cyrl-RS" sz="1800" dirty="0"/>
                        <a:t>тела</a:t>
                      </a:r>
                      <a:endParaRPr lang="en-US" sz="1800" dirty="0"/>
                    </a:p>
                  </a:txBody>
                  <a:tcPr/>
                </a:tc>
                <a:tc>
                  <a:txBody>
                    <a:bodyPr/>
                    <a:lstStyle/>
                    <a:p>
                      <a:r>
                        <a:rPr lang="sr-Cyrl-RS" sz="1800" dirty="0"/>
                        <a:t>звучни</a:t>
                      </a:r>
                      <a:endParaRPr lang="en-US" sz="1800" dirty="0"/>
                    </a:p>
                  </a:txBody>
                  <a:tcPr/>
                </a:tc>
                <a:tc>
                  <a:txBody>
                    <a:bodyPr/>
                    <a:lstStyle/>
                    <a:p>
                      <a:r>
                        <a:rPr lang="sr-Cyrl-RS" sz="1800" dirty="0"/>
                        <a:t>производе</a:t>
                      </a:r>
                      <a:endParaRPr lang="en-US" sz="1800" dirty="0"/>
                    </a:p>
                  </a:txBody>
                  <a:tcPr/>
                </a:tc>
                <a:tc>
                  <a:txBody>
                    <a:bodyPr/>
                    <a:lstStyle/>
                    <a:p>
                      <a:endParaRPr lang="en-US" sz="1800"/>
                    </a:p>
                  </a:txBody>
                  <a:tcPr/>
                </a:tc>
              </a:tr>
              <a:tr h="385763">
                <a:tc>
                  <a:txBody>
                    <a:bodyPr/>
                    <a:lstStyle/>
                    <a:p>
                      <a:r>
                        <a:rPr lang="sr-Cyrl-RS" sz="1800" dirty="0"/>
                        <a:t>свет</a:t>
                      </a:r>
                      <a:endParaRPr lang="en-US" sz="1800" dirty="0"/>
                    </a:p>
                  </a:txBody>
                  <a:tcPr/>
                </a:tc>
                <a:tc>
                  <a:txBody>
                    <a:bodyPr/>
                    <a:lstStyle/>
                    <a:p>
                      <a:r>
                        <a:rPr lang="sr-Cyrl-RS" sz="1800" dirty="0"/>
                        <a:t>неког</a:t>
                      </a:r>
                      <a:endParaRPr lang="en-US" sz="1800" dirty="0"/>
                    </a:p>
                  </a:txBody>
                  <a:tcPr/>
                </a:tc>
                <a:tc>
                  <a:txBody>
                    <a:bodyPr/>
                    <a:lstStyle/>
                    <a:p>
                      <a:r>
                        <a:rPr lang="sr-Cyrl-RS" sz="1800" dirty="0"/>
                        <a:t>називамо</a:t>
                      </a:r>
                      <a:endParaRPr lang="en-US" sz="1800" dirty="0"/>
                    </a:p>
                  </a:txBody>
                  <a:tcPr/>
                </a:tc>
                <a:tc>
                  <a:txBody>
                    <a:bodyPr/>
                    <a:lstStyle/>
                    <a:p>
                      <a:endParaRPr lang="en-US" sz="1800"/>
                    </a:p>
                  </a:txBody>
                  <a:tcPr/>
                </a:tc>
              </a:tr>
              <a:tr h="385763">
                <a:tc>
                  <a:txBody>
                    <a:bodyPr/>
                    <a:lstStyle/>
                    <a:p>
                      <a:r>
                        <a:rPr lang="sr-Cyrl-RS" sz="1800" dirty="0"/>
                        <a:t>грло</a:t>
                      </a:r>
                      <a:endParaRPr lang="en-US" sz="1800" dirty="0"/>
                    </a:p>
                  </a:txBody>
                  <a:tcPr/>
                </a:tc>
                <a:tc>
                  <a:txBody>
                    <a:bodyPr/>
                    <a:lstStyle/>
                    <a:p>
                      <a:r>
                        <a:rPr lang="sr-Cyrl-RS" sz="1800" dirty="0"/>
                        <a:t>људски</a:t>
                      </a:r>
                      <a:endParaRPr lang="en-US" sz="1800" dirty="0"/>
                    </a:p>
                  </a:txBody>
                  <a:tcPr/>
                </a:tc>
                <a:tc>
                  <a:txBody>
                    <a:bodyPr/>
                    <a:lstStyle/>
                    <a:p>
                      <a:r>
                        <a:rPr lang="sr-Cyrl-RS" sz="1800" dirty="0"/>
                        <a:t>настају</a:t>
                      </a:r>
                      <a:endParaRPr lang="en-US" sz="1800" dirty="0"/>
                    </a:p>
                  </a:txBody>
                  <a:tcPr/>
                </a:tc>
                <a:tc>
                  <a:txBody>
                    <a:bodyPr/>
                    <a:lstStyle/>
                    <a:p>
                      <a:endParaRPr lang="en-US" sz="1800"/>
                    </a:p>
                  </a:txBody>
                  <a:tcPr/>
                </a:tc>
              </a:tr>
              <a:tr h="385763">
                <a:tc>
                  <a:txBody>
                    <a:bodyPr/>
                    <a:lstStyle/>
                    <a:p>
                      <a:r>
                        <a:rPr lang="sr-Cyrl-RS" sz="1800" dirty="0"/>
                        <a:t>око</a:t>
                      </a:r>
                      <a:endParaRPr lang="en-US" sz="1800" dirty="0"/>
                    </a:p>
                  </a:txBody>
                  <a:tcPr/>
                </a:tc>
                <a:tc>
                  <a:txBody>
                    <a:bodyPr/>
                    <a:lstStyle/>
                    <a:p>
                      <a:r>
                        <a:rPr lang="sr-Cyrl-RS" sz="1800" dirty="0"/>
                        <a:t>гласне</a:t>
                      </a:r>
                      <a:endParaRPr lang="en-US" sz="1800" dirty="0"/>
                    </a:p>
                  </a:txBody>
                  <a:tcPr/>
                </a:tc>
                <a:tc>
                  <a:txBody>
                    <a:bodyPr/>
                    <a:lstStyle/>
                    <a:p>
                      <a:r>
                        <a:rPr lang="sr-Cyrl-RS" sz="1800" dirty="0"/>
                        <a:t>стварају</a:t>
                      </a:r>
                      <a:endParaRPr lang="en-US" sz="1800" dirty="0"/>
                    </a:p>
                  </a:txBody>
                  <a:tcPr/>
                </a:tc>
                <a:tc>
                  <a:txBody>
                    <a:bodyPr/>
                    <a:lstStyle/>
                    <a:p>
                      <a:endParaRPr lang="en-US" sz="1800"/>
                    </a:p>
                  </a:txBody>
                  <a:tcPr/>
                </a:tc>
              </a:tr>
              <a:tr h="385763">
                <a:tc>
                  <a:txBody>
                    <a:bodyPr/>
                    <a:lstStyle/>
                    <a:p>
                      <a:r>
                        <a:rPr lang="sr-Cyrl-RS" sz="1800" dirty="0"/>
                        <a:t>грмљавина</a:t>
                      </a:r>
                      <a:endParaRPr lang="en-US" sz="1800" dirty="0"/>
                    </a:p>
                  </a:txBody>
                  <a:tcPr/>
                </a:tc>
                <a:tc>
                  <a:txBody>
                    <a:bodyPr/>
                    <a:lstStyle/>
                    <a:p>
                      <a:endParaRPr lang="en-US" sz="1800" dirty="0"/>
                    </a:p>
                  </a:txBody>
                  <a:tcPr/>
                </a:tc>
                <a:tc>
                  <a:txBody>
                    <a:bodyPr/>
                    <a:lstStyle/>
                    <a:p>
                      <a:r>
                        <a:rPr lang="sr-Cyrl-RS" sz="1800" dirty="0"/>
                        <a:t>покрене</a:t>
                      </a:r>
                      <a:endParaRPr lang="en-US" sz="1800" dirty="0"/>
                    </a:p>
                  </a:txBody>
                  <a:tcPr/>
                </a:tc>
                <a:tc>
                  <a:txBody>
                    <a:bodyPr/>
                    <a:lstStyle/>
                    <a:p>
                      <a:endParaRPr lang="en-US" sz="1800"/>
                    </a:p>
                  </a:txBody>
                  <a:tcPr/>
                </a:tc>
              </a:tr>
              <a:tr h="385763">
                <a:tc>
                  <a:txBody>
                    <a:bodyPr/>
                    <a:lstStyle/>
                    <a:p>
                      <a:r>
                        <a:rPr lang="sr-Cyrl-RS" sz="1800" dirty="0"/>
                        <a:t>ваздух</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глас</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жубор</a:t>
                      </a:r>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плућа</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воде</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машине</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жице</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r>
                        <a:rPr lang="sr-Cyrl-RS" sz="1800" dirty="0"/>
                        <a:t>аутомобили</a:t>
                      </a:r>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a:p>
                  </a:txBody>
                  <a:tcPr/>
                </a:tc>
              </a:tr>
              <a:tr h="385763">
                <a:tc>
                  <a:txBody>
                    <a:bodyPr/>
                    <a:lstStyle/>
                    <a:p>
                      <a:endParaRPr lang="en-US" sz="1800" dirty="0"/>
                    </a:p>
                  </a:txBody>
                  <a:tcPr/>
                </a:tc>
                <a:tc>
                  <a:txBody>
                    <a:bodyPr/>
                    <a:lstStyle/>
                    <a:p>
                      <a:endParaRPr lang="en-US" sz="1800"/>
                    </a:p>
                  </a:txBody>
                  <a:tcPr/>
                </a:tc>
                <a:tc>
                  <a:txBody>
                    <a:bodyPr/>
                    <a:lstStyle/>
                    <a:p>
                      <a:endParaRPr lang="en-US" sz="1800"/>
                    </a:p>
                  </a:txBody>
                  <a:tcPr/>
                </a:tc>
                <a:tc>
                  <a:txBody>
                    <a:bodyPr/>
                    <a:lstStyle/>
                    <a:p>
                      <a:endParaRPr lang="en-US" sz="1800" dirty="0"/>
                    </a:p>
                  </a:txBody>
                  <a:tcPr/>
                </a:tc>
              </a:tr>
            </a:tbl>
          </a:graphicData>
        </a:graphic>
      </p:graphicFrame>
      <p:sp>
        <p:nvSpPr>
          <p:cNvPr id="11353" name="TextBox 2"/>
          <p:cNvSpPr txBox="1">
            <a:spLocks noChangeArrowheads="1"/>
          </p:cNvSpPr>
          <p:nvPr/>
        </p:nvSpPr>
        <p:spPr bwMode="auto">
          <a:xfrm>
            <a:off x="1066800" y="6019800"/>
            <a:ext cx="7239000" cy="369888"/>
          </a:xfrm>
          <a:prstGeom prst="rect">
            <a:avLst/>
          </a:prstGeom>
          <a:noFill/>
          <a:ln w="9525">
            <a:noFill/>
            <a:miter lim="800000"/>
            <a:headEnd/>
            <a:tailEnd/>
          </a:ln>
        </p:spPr>
        <p:txBody>
          <a:bodyPr>
            <a:spAutoFit/>
          </a:bodyPr>
          <a:lstStyle/>
          <a:p>
            <a:pPr eaLnBrk="1" hangingPunct="1"/>
            <a:r>
              <a:rPr lang="en-US" altLang="en-US">
                <a:latin typeface="Calibri" pitchFamily="34" charset="0"/>
              </a:rPr>
              <a:t>                   ПРОМЕНЉИВЕ                ВРСТЕ         РЕЧИ</a:t>
            </a:r>
          </a:p>
        </p:txBody>
      </p:sp>
      <p:pic>
        <p:nvPicPr>
          <p:cNvPr id="11354" name="Picture 3" descr="Animated_Note.gif"/>
          <p:cNvPicPr>
            <a:picLocks noChangeAspect="1"/>
          </p:cNvPicPr>
          <p:nvPr/>
        </p:nvPicPr>
        <p:blipFill>
          <a:blip r:embed="rId2" cstate="print"/>
          <a:srcRect/>
          <a:stretch>
            <a:fillRect/>
          </a:stretch>
        </p:blipFill>
        <p:spPr bwMode="auto">
          <a:xfrm rot="4240596">
            <a:off x="5257800" y="2819400"/>
            <a:ext cx="333375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graphicFrame>
        <p:nvGraphicFramePr>
          <p:cNvPr id="4" name="Table 3"/>
          <p:cNvGraphicFramePr>
            <a:graphicFrameLocks noGrp="1"/>
          </p:cNvGraphicFramePr>
          <p:nvPr/>
        </p:nvGraphicFramePr>
        <p:xfrm>
          <a:off x="609600" y="457200"/>
          <a:ext cx="8077200" cy="5257798"/>
        </p:xfrm>
        <a:graphic>
          <a:graphicData uri="http://schemas.openxmlformats.org/drawingml/2006/table">
            <a:tbl>
              <a:tblPr firstRow="1" bandRow="1">
                <a:tableStyleId>{F5AB1C69-6EDB-4FF4-983F-18BD219EF322}</a:tableStyleId>
              </a:tblPr>
              <a:tblGrid>
                <a:gridCol w="4038600"/>
                <a:gridCol w="4038600"/>
              </a:tblGrid>
              <a:tr h="751114">
                <a:tc>
                  <a:txBody>
                    <a:bodyPr/>
                    <a:lstStyle/>
                    <a:p>
                      <a:r>
                        <a:rPr lang="sr-Cyrl-RS" sz="1800" dirty="0">
                          <a:solidFill>
                            <a:schemeClr val="tx1"/>
                          </a:solidFill>
                        </a:rPr>
                        <a:t>                   </a:t>
                      </a:r>
                    </a:p>
                    <a:p>
                      <a:r>
                        <a:rPr lang="sr-Cyrl-RS" sz="1800" dirty="0">
                          <a:solidFill>
                            <a:schemeClr val="tx1"/>
                          </a:solidFill>
                        </a:rPr>
                        <a:t>              НЕПРОМЕНЉИВЕ          ВРСТЕ</a:t>
                      </a:r>
                      <a:endParaRPr lang="en-US" sz="1800" dirty="0">
                        <a:solidFill>
                          <a:schemeClr val="tx1"/>
                        </a:solidFill>
                      </a:endParaRPr>
                    </a:p>
                  </a:txBody>
                  <a:tcPr/>
                </a:tc>
                <a:tc>
                  <a:txBody>
                    <a:bodyPr/>
                    <a:lstStyle/>
                    <a:p>
                      <a:endParaRPr lang="sr-Cyrl-RS" sz="1800" dirty="0">
                        <a:solidFill>
                          <a:schemeClr val="tx1"/>
                        </a:solidFill>
                      </a:endParaRPr>
                    </a:p>
                    <a:p>
                      <a:r>
                        <a:rPr lang="sr-Cyrl-RS" sz="1800" dirty="0">
                          <a:solidFill>
                            <a:schemeClr val="tx1"/>
                          </a:solidFill>
                        </a:rPr>
                        <a:t>     РЕЧИ</a:t>
                      </a:r>
                      <a:endParaRPr lang="en-US" sz="1800" dirty="0">
                        <a:solidFill>
                          <a:schemeClr val="tx1"/>
                        </a:solidFill>
                      </a:endParaRPr>
                    </a:p>
                  </a:txBody>
                  <a:tcPr/>
                </a:tc>
              </a:tr>
              <a:tr h="751114">
                <a:tc>
                  <a:txBody>
                    <a:bodyPr/>
                    <a:lstStyle/>
                    <a:p>
                      <a:endParaRPr lang="sr-Cyrl-RS" sz="1800" dirty="0"/>
                    </a:p>
                    <a:p>
                      <a:r>
                        <a:rPr lang="sr-Cyrl-RS" sz="1800" baseline="0" dirty="0">
                          <a:latin typeface="Arial Black" pitchFamily="34" charset="0"/>
                        </a:rPr>
                        <a:t>                                             У</a:t>
                      </a:r>
                      <a:endParaRPr lang="en-US" sz="1800" dirty="0">
                        <a:latin typeface="Arial Black" pitchFamily="34" charset="0"/>
                      </a:endParaRPr>
                    </a:p>
                  </a:txBody>
                  <a:tcPr/>
                </a:tc>
                <a:tc>
                  <a:txBody>
                    <a:bodyPr/>
                    <a:lstStyle/>
                    <a:p>
                      <a:endParaRPr lang="en-US" sz="1800"/>
                    </a:p>
                  </a:txBody>
                  <a:tcPr/>
                </a:tc>
              </a:tr>
              <a:tr h="751114">
                <a:tc>
                  <a:txBody>
                    <a:bodyPr/>
                    <a:lstStyle/>
                    <a:p>
                      <a:r>
                        <a:rPr lang="sr-Cyrl-RS" sz="1800" dirty="0"/>
                        <a:t>                                                    </a:t>
                      </a:r>
                      <a:r>
                        <a:rPr lang="sr-Cyrl-RS" sz="1800" dirty="0">
                          <a:latin typeface="Arial Black" pitchFamily="34" charset="0"/>
                        </a:rPr>
                        <a:t>        </a:t>
                      </a:r>
                    </a:p>
                    <a:p>
                      <a:r>
                        <a:rPr lang="sr-Cyrl-RS" sz="1800" dirty="0">
                          <a:latin typeface="Arial Black" pitchFamily="34" charset="0"/>
                        </a:rPr>
                        <a:t>                                       НЕКОГ</a:t>
                      </a:r>
                      <a:endParaRPr lang="en-US" sz="1800" dirty="0"/>
                    </a:p>
                  </a:txBody>
                  <a:tcPr/>
                </a:tc>
                <a:tc>
                  <a:txBody>
                    <a:bodyPr/>
                    <a:lstStyle/>
                    <a:p>
                      <a:endParaRPr lang="en-US" sz="1800"/>
                    </a:p>
                  </a:txBody>
                  <a:tcPr/>
                </a:tc>
              </a:tr>
              <a:tr h="751114">
                <a:tc>
                  <a:txBody>
                    <a:bodyPr/>
                    <a:lstStyle/>
                    <a:p>
                      <a:r>
                        <a:rPr lang="sr-Cyrl-RS" sz="1800" dirty="0"/>
                        <a:t>                                                       </a:t>
                      </a:r>
                    </a:p>
                    <a:p>
                      <a:r>
                        <a:rPr lang="sr-Cyrl-RS" sz="1800" dirty="0"/>
                        <a:t>                                                          </a:t>
                      </a:r>
                      <a:r>
                        <a:rPr lang="sr-Cyrl-RS" sz="1800" dirty="0">
                          <a:latin typeface="Arial Black" pitchFamily="34" charset="0"/>
                        </a:rPr>
                        <a:t>КОЈА</a:t>
                      </a:r>
                      <a:endParaRPr lang="en-US" sz="1800" dirty="0"/>
                    </a:p>
                  </a:txBody>
                  <a:tcPr/>
                </a:tc>
                <a:tc>
                  <a:txBody>
                    <a:bodyPr/>
                    <a:lstStyle/>
                    <a:p>
                      <a:endParaRPr lang="en-US" sz="1800"/>
                    </a:p>
                  </a:txBody>
                  <a:tcPr/>
                </a:tc>
              </a:tr>
              <a:tr h="751114">
                <a:tc>
                  <a:txBody>
                    <a:bodyPr/>
                    <a:lstStyle/>
                    <a:p>
                      <a:r>
                        <a:rPr lang="sr-Cyrl-RS" sz="1800" dirty="0"/>
                        <a:t> </a:t>
                      </a:r>
                    </a:p>
                    <a:p>
                      <a:r>
                        <a:rPr lang="sr-Cyrl-RS" sz="1800" dirty="0"/>
                        <a:t>                                                            </a:t>
                      </a:r>
                      <a:r>
                        <a:rPr lang="sr-Cyrl-RS" sz="1800" dirty="0">
                          <a:latin typeface="Arial Black" pitchFamily="34" charset="0"/>
                        </a:rPr>
                        <a:t>ОКО</a:t>
                      </a:r>
                      <a:endParaRPr lang="en-US" sz="1800" dirty="0"/>
                    </a:p>
                  </a:txBody>
                  <a:tcPr/>
                </a:tc>
                <a:tc>
                  <a:txBody>
                    <a:bodyPr/>
                    <a:lstStyle/>
                    <a:p>
                      <a:endParaRPr lang="en-US" sz="1800"/>
                    </a:p>
                  </a:txBody>
                  <a:tcPr/>
                </a:tc>
              </a:tr>
              <a:tr h="751114">
                <a:tc>
                  <a:txBody>
                    <a:bodyPr/>
                    <a:lstStyle/>
                    <a:p>
                      <a:r>
                        <a:rPr lang="sr-Cyrl-RS" sz="1800" dirty="0"/>
                        <a:t>                                                              </a:t>
                      </a:r>
                      <a:r>
                        <a:rPr lang="sr-Cyrl-RS" sz="1800" dirty="0">
                          <a:latin typeface="Arial Black" pitchFamily="34" charset="0"/>
                        </a:rPr>
                        <a:t>НА</a:t>
                      </a:r>
                      <a:endParaRPr lang="sr-Cyrl-RS" sz="1800" dirty="0"/>
                    </a:p>
                    <a:p>
                      <a:r>
                        <a:rPr lang="sr-Cyrl-RS" sz="1800" dirty="0"/>
                        <a:t>                                                                                          </a:t>
                      </a:r>
                      <a:endParaRPr lang="en-US" sz="1800" dirty="0"/>
                    </a:p>
                  </a:txBody>
                  <a:tcPr/>
                </a:tc>
                <a:tc>
                  <a:txBody>
                    <a:bodyPr/>
                    <a:lstStyle/>
                    <a:p>
                      <a:endParaRPr lang="en-US" sz="1800"/>
                    </a:p>
                  </a:txBody>
                  <a:tcPr/>
                </a:tc>
              </a:tr>
              <a:tr h="751114">
                <a:tc>
                  <a:txBody>
                    <a:bodyPr/>
                    <a:lstStyle/>
                    <a:p>
                      <a:r>
                        <a:rPr lang="sr-Cyrl-RS" sz="1800" dirty="0"/>
                        <a:t>                                                           </a:t>
                      </a:r>
                      <a:r>
                        <a:rPr lang="sr-Cyrl-RS" sz="1800" dirty="0">
                          <a:latin typeface="Arial Black" pitchFamily="34" charset="0"/>
                        </a:rPr>
                        <a:t>КАДА</a:t>
                      </a:r>
                      <a:endParaRPr lang="en-US" sz="1800" dirty="0"/>
                    </a:p>
                  </a:txBody>
                  <a:tcPr/>
                </a:tc>
                <a:tc>
                  <a:txBody>
                    <a:bodyPr/>
                    <a:lstStyle/>
                    <a:p>
                      <a:endParaRPr lang="en-US" sz="1800" dirty="0"/>
                    </a:p>
                  </a:txBody>
                  <a:tcPr/>
                </a:tc>
              </a:tr>
            </a:tbl>
          </a:graphicData>
        </a:graphic>
      </p:graphicFrame>
      <p:pic>
        <p:nvPicPr>
          <p:cNvPr id="12318" name="Picture 4" descr="0008.gif"/>
          <p:cNvPicPr>
            <a:picLocks noChangeAspect="1"/>
          </p:cNvPicPr>
          <p:nvPr/>
        </p:nvPicPr>
        <p:blipFill>
          <a:blip r:embed="rId2" cstate="print"/>
          <a:srcRect/>
          <a:stretch>
            <a:fillRect/>
          </a:stretch>
        </p:blipFill>
        <p:spPr bwMode="auto">
          <a:xfrm rot="3039030">
            <a:off x="4953000" y="2133600"/>
            <a:ext cx="3333750"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pic>
        <p:nvPicPr>
          <p:cNvPr id="13316" name="Picture 3" descr="Teamwork-Illustrations-original (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eft-Right Arrow 4"/>
          <p:cNvSpPr/>
          <p:nvPr/>
        </p:nvSpPr>
        <p:spPr>
          <a:xfrm>
            <a:off x="1066800" y="228600"/>
            <a:ext cx="7315200" cy="1143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400" dirty="0">
                <a:solidFill>
                  <a:schemeClr val="tx1"/>
                </a:solidFill>
              </a:rPr>
              <a:t>САДА ЋЕМО У ПАРУ УЧИТИ ДА УЧИМО!!!</a:t>
            </a:r>
            <a:endParaRPr lang="en-US" sz="2400" dirty="0">
              <a:solidFill>
                <a:schemeClr val="tx1"/>
              </a:solidFill>
            </a:endParaRPr>
          </a:p>
        </p:txBody>
      </p:sp>
      <p:sp>
        <p:nvSpPr>
          <p:cNvPr id="6" name="Rectangle 5"/>
          <p:cNvSpPr/>
          <p:nvPr/>
        </p:nvSpPr>
        <p:spPr>
          <a:xfrm>
            <a:off x="457200" y="5029200"/>
            <a:ext cx="8305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400" dirty="0">
                <a:solidFill>
                  <a:schemeClr val="tx1"/>
                </a:solidFill>
              </a:rPr>
              <a:t>Дати текст прочитај.Затим подвуци битне информације!</a:t>
            </a:r>
          </a:p>
          <a:p>
            <a:pPr algn="ctr" eaLnBrk="1" fontAlgn="auto" hangingPunct="1">
              <a:spcBef>
                <a:spcPts val="0"/>
              </a:spcBef>
              <a:spcAft>
                <a:spcPts val="0"/>
              </a:spcAft>
              <a:defRPr/>
            </a:pPr>
            <a:r>
              <a:rPr lang="sr-Cyrl-RS" sz="2400" dirty="0">
                <a:solidFill>
                  <a:schemeClr val="tx1"/>
                </a:solidFill>
              </a:rPr>
              <a:t>Од  информација формулиши питања!</a:t>
            </a:r>
          </a:p>
          <a:p>
            <a:pPr algn="ctr" eaLnBrk="1" fontAlgn="auto" hangingPunct="1">
              <a:spcBef>
                <a:spcPts val="0"/>
              </a:spcBef>
              <a:spcAft>
                <a:spcPts val="0"/>
              </a:spcAft>
              <a:defRPr/>
            </a:pPr>
            <a:r>
              <a:rPr lang="sr-Cyrl-RS" sz="2400" dirty="0">
                <a:solidFill>
                  <a:schemeClr val="tx1"/>
                </a:solidFill>
              </a:rPr>
              <a:t>На њих ће одговарати твој пар из клупе!</a:t>
            </a:r>
          </a:p>
          <a:p>
            <a:pPr algn="ctr" eaLnBrk="1" fontAlgn="auto" hangingPunct="1">
              <a:spcBef>
                <a:spcPts val="0"/>
              </a:spcBef>
              <a:spcAft>
                <a:spcPts val="0"/>
              </a:spcAft>
              <a:defRPr/>
            </a:pPr>
            <a:r>
              <a:rPr lang="sr-Cyrl-RS" sz="2400" dirty="0">
                <a:solidFill>
                  <a:schemeClr val="tx1"/>
                </a:solidFill>
              </a:rPr>
              <a:t>Заједно ћемо чути како сте научили данашњу лекцију!!! </a:t>
            </a:r>
            <a:endParaRPr lang="en-US" sz="2400" dirty="0">
              <a:solidFill>
                <a:schemeClr val="tx1"/>
              </a:solidFill>
            </a:endParaRPr>
          </a:p>
        </p:txBody>
      </p:sp>
      <p:pic>
        <p:nvPicPr>
          <p:cNvPr id="13319" name="Picture 6" descr="music-glitter.gif"/>
          <p:cNvPicPr>
            <a:picLocks noChangeAspect="1"/>
          </p:cNvPicPr>
          <p:nvPr/>
        </p:nvPicPr>
        <p:blipFill>
          <a:blip r:embed="rId3" cstate="print"/>
          <a:srcRect/>
          <a:stretch>
            <a:fillRect/>
          </a:stretch>
        </p:blipFill>
        <p:spPr bwMode="auto">
          <a:xfrm>
            <a:off x="7315200" y="1524000"/>
            <a:ext cx="18288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5250" y="209550"/>
            <a:ext cx="8743950" cy="5429250"/>
          </a:xfrm>
          <a:prstGeom prst="rect">
            <a:avLst/>
          </a:prstGeom>
          <a:solidFill>
            <a:srgbClr val="FFFFFF"/>
          </a:solidFill>
          <a:ln w="9525">
            <a:solidFill>
              <a:srgbClr val="000000"/>
            </a:solidFill>
            <a:miter lim="800000"/>
            <a:headEnd/>
            <a:tailEnd/>
          </a:ln>
        </p:spPr>
        <p:txBody>
          <a:bodyPr/>
          <a:lstStyle/>
          <a:p>
            <a:pPr eaLnBrk="1" hangingPunct="1">
              <a:spcAft>
                <a:spcPts val="1000"/>
              </a:spcAft>
            </a:pPr>
            <a:r>
              <a:rPr lang="en-US" altLang="en-US" sz="2000">
                <a:latin typeface="Calibri" pitchFamily="34" charset="0"/>
              </a:rPr>
              <a:t>Ми увек помислимо да звук  путује само кроз ваздух,али он може да се креће и кроз друге супстанце.Ако у кади загњурите главу у воду,још увек чујете звукове из простора око вас.То је зато што звук може да путује кроз воду или било коју другу течност.Бучни суседи представљају проблем зато што звук може да пролази и кроз чврсте материјале зидова и подова.Кроз ваздух путује брзином  од 340м у секунди.То значи да звук за 1с пређе раздаљину дужине скоро 4 фудбалска игралишта.Кроз воду звук се преноси 4 пута брже него кроз ваздух.Тада може да пређе такве раздаљине ,да китови који су удаљени више од 1500км могу да чују једни друге.Звук путује најбрже кроз челик 5100м/с.Предмети стварају звук јер сте им дали одређену енергију која их је натерала да осцилују(вибрирају-тресу се).Када тела осцилују ,она прво сабијају а затим одбаце ваздух са сваке стране и то стално понављају.Тако ваздушни притисак у њиховој близини расте и опада на смену.Када тело осцилује од њега се шире звучни таласи.Што сте даље од тела ,енергија се шири на већи простор,тако да је за вас тише.Што јаче нешто ударите ,то ћете створити јачи звук.Јединица за ниво јачине звука је децибел.Праг чујности је 0 дб,говор 60 дб,бука 70 дб,граница бола је 130дб</a:t>
            </a:r>
            <a:r>
              <a:rPr lang="en-US" altLang="en-US" sz="2000">
                <a:latin typeface="Times New Roman" pitchFamily="18" charset="0"/>
              </a:rPr>
              <a:t>.</a:t>
            </a:r>
            <a:endParaRPr lang="en-US" altLang="en-US" sz="2000"/>
          </a:p>
        </p:txBody>
      </p:sp>
      <p:pic>
        <p:nvPicPr>
          <p:cNvPr id="14339" name="Picture 3" descr="MusicNotes.gif"/>
          <p:cNvPicPr>
            <a:picLocks noChangeAspect="1"/>
          </p:cNvPicPr>
          <p:nvPr/>
        </p:nvPicPr>
        <p:blipFill>
          <a:blip r:embed="rId2" cstate="print"/>
          <a:srcRect/>
          <a:stretch>
            <a:fillRect/>
          </a:stretch>
        </p:blipFill>
        <p:spPr bwMode="auto">
          <a:xfrm>
            <a:off x="304800" y="5638800"/>
            <a:ext cx="1371600" cy="914400"/>
          </a:xfrm>
          <a:prstGeom prst="rect">
            <a:avLst/>
          </a:prstGeom>
          <a:noFill/>
          <a:ln w="9525">
            <a:noFill/>
            <a:miter lim="800000"/>
            <a:headEnd/>
            <a:tailEnd/>
          </a:ln>
        </p:spPr>
      </p:pic>
      <p:pic>
        <p:nvPicPr>
          <p:cNvPr id="14340" name="Picture 4" descr="note.gif"/>
          <p:cNvPicPr>
            <a:picLocks noChangeAspect="1"/>
          </p:cNvPicPr>
          <p:nvPr/>
        </p:nvPicPr>
        <p:blipFill>
          <a:blip r:embed="rId3" cstate="print"/>
          <a:srcRect/>
          <a:stretch>
            <a:fillRect/>
          </a:stretch>
        </p:blipFill>
        <p:spPr bwMode="auto">
          <a:xfrm>
            <a:off x="6724650" y="5562600"/>
            <a:ext cx="2419350" cy="1047750"/>
          </a:xfrm>
          <a:prstGeom prst="rect">
            <a:avLst/>
          </a:prstGeom>
          <a:noFill/>
          <a:ln w="9525">
            <a:noFill/>
            <a:miter lim="800000"/>
            <a:headEnd/>
            <a:tailEnd/>
          </a:ln>
        </p:spPr>
      </p:pic>
      <p:sp>
        <p:nvSpPr>
          <p:cNvPr id="14341" name="Rectangle 6"/>
          <p:cNvSpPr>
            <a:spLocks noChangeArrowheads="1"/>
          </p:cNvSpPr>
          <p:nvPr/>
        </p:nvSpPr>
        <p:spPr bwMode="auto">
          <a:xfrm>
            <a:off x="1905000" y="5562600"/>
            <a:ext cx="5105400" cy="1200150"/>
          </a:xfrm>
          <a:prstGeom prst="rect">
            <a:avLst/>
          </a:prstGeom>
          <a:noFill/>
          <a:ln w="9525">
            <a:noFill/>
            <a:miter lim="800000"/>
            <a:headEnd/>
            <a:tailEnd/>
          </a:ln>
        </p:spPr>
        <p:txBody>
          <a:bodyPr>
            <a:spAutoFit/>
          </a:bodyPr>
          <a:lstStyle/>
          <a:p>
            <a:pPr eaLnBrk="1" hangingPunct="1">
              <a:buFont typeface="Arial" charset="0"/>
              <a:buNone/>
            </a:pPr>
            <a:r>
              <a:rPr lang="en-US" altLang="en-US"/>
              <a:t>Уочи да се звук простире и кроз чврста тела:</a:t>
            </a:r>
          </a:p>
          <a:p>
            <a:pPr eaLnBrk="1" hangingPunct="1">
              <a:buFont typeface="Arial" charset="0"/>
              <a:buNone/>
            </a:pPr>
            <a:r>
              <a:rPr lang="en-US" altLang="en-US"/>
              <a:t>Куцни о сто и ослушни звук.Затим прислони уво на сто и поново куцни.</a:t>
            </a:r>
          </a:p>
          <a:p>
            <a:pPr eaLnBrk="1" hangingPunct="1">
              <a:buFont typeface="Arial" charset="0"/>
              <a:buNone/>
            </a:pPr>
            <a:r>
              <a:rPr lang="en-US" altLang="en-US"/>
              <a:t>КАДА ЈЕ ЗВУК ЈАЧИ?</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914400" y="762000"/>
            <a:ext cx="7543800" cy="5354638"/>
          </a:xfrm>
          <a:prstGeom prst="rect">
            <a:avLst/>
          </a:prstGeom>
          <a:noFill/>
          <a:ln w="9525">
            <a:noFill/>
            <a:miter lim="800000"/>
            <a:headEnd/>
            <a:tailEnd/>
          </a:ln>
        </p:spPr>
        <p:txBody>
          <a:bodyPr>
            <a:spAutoFit/>
          </a:bodyPr>
          <a:lstStyle/>
          <a:p>
            <a:pPr eaLnBrk="1" hangingPunct="1"/>
            <a:r>
              <a:rPr lang="en-US" altLang="en-US">
                <a:latin typeface="Calibri" pitchFamily="34" charset="0"/>
              </a:rPr>
              <a:t>Подсећамо се претходне наставне јединице СЕНКА</a:t>
            </a:r>
          </a:p>
          <a:p>
            <a:pPr eaLnBrk="1" hangingPunct="1"/>
            <a:endParaRPr lang="en-US" altLang="en-US">
              <a:latin typeface="Calibri" pitchFamily="34" charset="0"/>
            </a:endParaRPr>
          </a:p>
          <a:p>
            <a:pPr eaLnBrk="1" hangingPunct="1"/>
            <a:r>
              <a:rPr lang="en-US" altLang="en-US">
                <a:latin typeface="Calibri" pitchFamily="34" charset="0"/>
              </a:rPr>
              <a:t>1.Да ли је тачно или нетачно:</a:t>
            </a:r>
          </a:p>
          <a:p>
            <a:pPr eaLnBrk="1" hangingPunct="1"/>
            <a:r>
              <a:rPr lang="en-US" altLang="en-US">
                <a:latin typeface="Calibri" pitchFamily="34" charset="0"/>
              </a:rPr>
              <a:t>-Какав ће бити облик сенке зависи од боје предмета    </a:t>
            </a:r>
          </a:p>
          <a:p>
            <a:pPr eaLnBrk="1" hangingPunct="1"/>
            <a:r>
              <a:rPr lang="en-US" altLang="en-US">
                <a:latin typeface="Calibri" pitchFamily="34" charset="0"/>
              </a:rPr>
              <a:t>-Сенка настаје због тога што светлосни зраци не пролазе кроз жива бића и предмете.Крећу се праволинијски</a:t>
            </a:r>
          </a:p>
          <a:p>
            <a:pPr eaLnBrk="1" hangingPunct="1"/>
            <a:endParaRPr lang="en-US" altLang="en-US">
              <a:latin typeface="Calibri" pitchFamily="34" charset="0"/>
            </a:endParaRPr>
          </a:p>
          <a:p>
            <a:pPr eaLnBrk="1" hangingPunct="1"/>
            <a:r>
              <a:rPr lang="en-US" altLang="en-US">
                <a:latin typeface="Calibri" pitchFamily="34" charset="0"/>
              </a:rPr>
              <a:t>2.Колика ће бити величина сенке зависи од :</a:t>
            </a:r>
          </a:p>
          <a:p>
            <a:pPr eaLnBrk="1" hangingPunct="1"/>
            <a:r>
              <a:rPr lang="en-US" altLang="en-US">
                <a:latin typeface="Calibri" pitchFamily="34" charset="0"/>
              </a:rPr>
              <a:t>-величине живог бића или предмета         ДА     НЕ</a:t>
            </a:r>
          </a:p>
          <a:p>
            <a:pPr eaLnBrk="1" hangingPunct="1"/>
            <a:r>
              <a:rPr lang="en-US" altLang="en-US">
                <a:latin typeface="Calibri" pitchFamily="34" charset="0"/>
              </a:rPr>
              <a:t>-доба дана                                                         ДА     НЕ</a:t>
            </a:r>
          </a:p>
          <a:p>
            <a:pPr eaLnBrk="1" hangingPunct="1"/>
            <a:r>
              <a:rPr lang="en-US" altLang="en-US">
                <a:latin typeface="Calibri" pitchFamily="34" charset="0"/>
              </a:rPr>
              <a:t>-Боје живог бића или предмета                   ДА      НЕ</a:t>
            </a:r>
          </a:p>
          <a:p>
            <a:pPr eaLnBrk="1" hangingPunct="1"/>
            <a:r>
              <a:rPr lang="en-US" altLang="en-US">
                <a:latin typeface="Calibri" pitchFamily="34" charset="0"/>
              </a:rPr>
              <a:t>-Облика живог бића или предмета              ДА      НЕ</a:t>
            </a:r>
          </a:p>
          <a:p>
            <a:pPr eaLnBrk="1" hangingPunct="1"/>
            <a:endParaRPr lang="en-US" altLang="en-US">
              <a:latin typeface="Calibri" pitchFamily="34" charset="0"/>
            </a:endParaRPr>
          </a:p>
          <a:p>
            <a:pPr eaLnBrk="1" hangingPunct="1"/>
            <a:r>
              <a:rPr lang="en-US" altLang="en-US">
                <a:latin typeface="Calibri" pitchFamily="34" charset="0"/>
              </a:rPr>
              <a:t>3.Где мораш да стојиш у односу на извор светлости да би направио велику сенку?(ближе или даље од лампе)</a:t>
            </a:r>
          </a:p>
          <a:p>
            <a:pPr eaLnBrk="1" hangingPunct="1"/>
            <a:endParaRPr lang="en-US" altLang="en-US">
              <a:latin typeface="Calibri" pitchFamily="34" charset="0"/>
            </a:endParaRPr>
          </a:p>
          <a:p>
            <a:pPr eaLnBrk="1" hangingPunct="1"/>
            <a:endParaRPr lang="en-US" altLang="en-US">
              <a:latin typeface="Calibri" pitchFamily="34" charset="0"/>
            </a:endParaRPr>
          </a:p>
          <a:p>
            <a:pPr eaLnBrk="1" hangingPunct="1"/>
            <a:endParaRPr lang="en-US" altLang="en-US">
              <a:latin typeface="Calibri" pitchFamily="34" charset="0"/>
            </a:endParaRPr>
          </a:p>
          <a:p>
            <a:pPr eaLnBrk="1" hangingPunct="1"/>
            <a:endParaRPr lang="en-US" alt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3D-Slide-Man-Holding-Board-original (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19400" y="381000"/>
            <a:ext cx="3810000"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У СЕНЦИ,У СЕНЦИ</a:t>
            </a:r>
            <a:endParaRPr lang="en-US" dirty="0">
              <a:solidFill>
                <a:schemeClr val="tx1"/>
              </a:solidFill>
            </a:endParaRPr>
          </a:p>
        </p:txBody>
      </p:sp>
      <p:sp>
        <p:nvSpPr>
          <p:cNvPr id="16388" name="TextBox 3"/>
          <p:cNvSpPr txBox="1">
            <a:spLocks noChangeArrowheads="1"/>
          </p:cNvSpPr>
          <p:nvPr/>
        </p:nvSpPr>
        <p:spPr bwMode="auto">
          <a:xfrm>
            <a:off x="5638800" y="2743200"/>
            <a:ext cx="2133600" cy="3416300"/>
          </a:xfrm>
          <a:prstGeom prst="rect">
            <a:avLst/>
          </a:prstGeom>
          <a:noFill/>
          <a:ln w="9525">
            <a:noFill/>
            <a:miter lim="800000"/>
            <a:headEnd/>
            <a:tailEnd/>
          </a:ln>
        </p:spPr>
        <p:txBody>
          <a:bodyPr>
            <a:spAutoFit/>
          </a:bodyPr>
          <a:lstStyle/>
          <a:p>
            <a:pPr eaLnBrk="1" hangingPunct="1"/>
            <a:r>
              <a:rPr lang="en-US" altLang="en-US">
                <a:latin typeface="Calibri" pitchFamily="34" charset="0"/>
              </a:rPr>
              <a:t>Мало маште,мрак,лампа у одговарајућем положају је све што вам је потребно да се лепо проведете уз једну од најједноставнијих и најтајновитијих ствари које постоје:а то су СЕНКЕ.</a:t>
            </a:r>
          </a:p>
        </p:txBody>
      </p:sp>
      <p:sp>
        <p:nvSpPr>
          <p:cNvPr id="16389" name="TextBox 4"/>
          <p:cNvSpPr txBox="1">
            <a:spLocks noChangeArrowheads="1"/>
          </p:cNvSpPr>
          <p:nvPr/>
        </p:nvSpPr>
        <p:spPr bwMode="auto">
          <a:xfrm>
            <a:off x="2895600" y="2362200"/>
            <a:ext cx="1524000" cy="1016000"/>
          </a:xfrm>
          <a:prstGeom prst="rect">
            <a:avLst/>
          </a:prstGeom>
          <a:noFill/>
          <a:ln w="9525">
            <a:noFill/>
            <a:miter lim="800000"/>
            <a:headEnd/>
            <a:tailEnd/>
          </a:ln>
        </p:spPr>
        <p:txBody>
          <a:bodyPr>
            <a:spAutoFit/>
          </a:bodyPr>
          <a:lstStyle/>
          <a:p>
            <a:pPr eaLnBrk="1" hangingPunct="1"/>
            <a:r>
              <a:rPr lang="en-US" altLang="en-US">
                <a:latin typeface="Calibri" pitchFamily="34" charset="0"/>
              </a:rPr>
              <a:t>ПОТРЕБНО:</a:t>
            </a:r>
          </a:p>
          <a:p>
            <a:pPr eaLnBrk="1" hangingPunct="1"/>
            <a:r>
              <a:rPr lang="en-US" altLang="en-US" sz="1400">
                <a:latin typeface="Calibri" pitchFamily="34" charset="0"/>
              </a:rPr>
              <a:t>ЛАМПА,ЧАРШАВ</a:t>
            </a:r>
          </a:p>
          <a:p>
            <a:pPr eaLnBrk="1" hangingPunct="1"/>
            <a:r>
              <a:rPr lang="en-US" altLang="en-US" sz="1400">
                <a:latin typeface="Calibri" pitchFamily="34" charset="0"/>
              </a:rPr>
              <a:t>РАЗНИ ПРЕДМЕТИ</a:t>
            </a:r>
          </a:p>
        </p:txBody>
      </p:sp>
      <p:sp>
        <p:nvSpPr>
          <p:cNvPr id="16390" name="TextBox 5"/>
          <p:cNvSpPr txBox="1">
            <a:spLocks noChangeArrowheads="1"/>
          </p:cNvSpPr>
          <p:nvPr/>
        </p:nvSpPr>
        <p:spPr bwMode="auto">
          <a:xfrm>
            <a:off x="990600" y="2057400"/>
            <a:ext cx="1066800" cy="769938"/>
          </a:xfrm>
          <a:prstGeom prst="rect">
            <a:avLst/>
          </a:prstGeom>
          <a:noFill/>
          <a:ln w="9525">
            <a:noFill/>
            <a:miter lim="800000"/>
            <a:headEnd/>
            <a:tailEnd/>
          </a:ln>
        </p:spPr>
        <p:txBody>
          <a:bodyPr>
            <a:spAutoFit/>
          </a:bodyPr>
          <a:lstStyle/>
          <a:p>
            <a:pPr eaLnBrk="1" hangingPunct="1"/>
            <a:r>
              <a:rPr lang="en-US" altLang="en-US" sz="1600">
                <a:latin typeface="Calibri" pitchFamily="34" charset="0"/>
              </a:rPr>
              <a:t>ЗВУКОВЕ САМ </a:t>
            </a:r>
            <a:r>
              <a:rPr lang="en-US" altLang="en-US" sz="1200">
                <a:latin typeface="Calibri" pitchFamily="34" charset="0"/>
              </a:rPr>
              <a:t>ПРОИЗВОДИ</a:t>
            </a:r>
          </a:p>
        </p:txBody>
      </p:sp>
      <p:sp>
        <p:nvSpPr>
          <p:cNvPr id="7" name="Rectangular Callout 6"/>
          <p:cNvSpPr/>
          <p:nvPr/>
        </p:nvSpPr>
        <p:spPr>
          <a:xfrm>
            <a:off x="0" y="4724400"/>
            <a:ext cx="5486400" cy="1981200"/>
          </a:xfrm>
          <a:prstGeom prst="wedgeRectCallout">
            <a:avLst>
              <a:gd name="adj1" fmla="val 51120"/>
              <a:gd name="adj2" fmla="val -69956"/>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1400" dirty="0">
                <a:solidFill>
                  <a:schemeClr val="tx1"/>
                </a:solidFill>
              </a:rPr>
              <a:t>Узмите бели чаршав,окачите га уз помоћ неког одраслог на врата,станите иза чаршава са супротне стране у односу на ваше другаре,узмите разне предмете и лампу.Потрудите се да у соби буде мрак,а онда упалите лампу и почните да представљате другарима,кроз игру сенки,предмете које сте припремили.Предмете можете померати,а понекад ћете морати да помогнете пријатељима и са неким додатним објашњењима да би схватили о ком предмету се ради...КО ЛИ ЋЕ ПОГОДИТИ ПРВИ?</a:t>
            </a:r>
          </a:p>
          <a:p>
            <a:pPr algn="ctr" eaLnBrk="1" fontAlgn="auto" hangingPunct="1">
              <a:spcBef>
                <a:spcPts val="0"/>
              </a:spcBef>
              <a:spcAft>
                <a:spcPts val="0"/>
              </a:spcAft>
              <a:defRPr/>
            </a:pPr>
            <a:r>
              <a:rPr lang="sr-Cyrl-RS" sz="1400" dirty="0">
                <a:solidFill>
                  <a:schemeClr val="tx1"/>
                </a:solidFill>
              </a:rPr>
              <a:t>Ову игру обогатите и звуковима које ћете сами  произвести!!</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gra-senki.jpg"/>
          <p:cNvPicPr>
            <a:picLocks noChangeAspect="1"/>
          </p:cNvPicPr>
          <p:nvPr/>
        </p:nvPicPr>
        <p:blipFill>
          <a:blip r:embed="rId2" cstate="print"/>
          <a:stretch>
            <a:fillRect/>
          </a:stretch>
        </p:blipFill>
        <p:spPr>
          <a:xfrm>
            <a:off x="152400" y="457200"/>
            <a:ext cx="89916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1" name="TextBox 2"/>
          <p:cNvSpPr txBox="1">
            <a:spLocks noChangeArrowheads="1"/>
          </p:cNvSpPr>
          <p:nvPr/>
        </p:nvSpPr>
        <p:spPr bwMode="auto">
          <a:xfrm>
            <a:off x="533400" y="152400"/>
            <a:ext cx="6629400" cy="381000"/>
          </a:xfrm>
          <a:prstGeom prst="rect">
            <a:avLst/>
          </a:prstGeom>
          <a:noFill/>
          <a:ln w="9525">
            <a:noFill/>
            <a:miter lim="800000"/>
            <a:headEnd/>
            <a:tailEnd/>
          </a:ln>
        </p:spPr>
        <p:txBody>
          <a:bodyPr>
            <a:spAutoFit/>
          </a:bodyPr>
          <a:lstStyle/>
          <a:p>
            <a:pPr eaLnBrk="1" hangingPunct="1"/>
            <a:r>
              <a:rPr lang="en-US" altLang="en-US">
                <a:latin typeface="Calibri" pitchFamily="34" charset="0"/>
              </a:rPr>
              <a:t>ПОКУШАЈ И ТИ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Ana_L_.gif"/>
          <p:cNvPicPr>
            <a:picLocks noChangeAspect="1"/>
          </p:cNvPicPr>
          <p:nvPr/>
        </p:nvPicPr>
        <p:blipFill>
          <a:blip r:embed="rId2" cstate="print"/>
          <a:srcRect/>
          <a:stretch>
            <a:fillRect/>
          </a:stretch>
        </p:blipFill>
        <p:spPr bwMode="auto">
          <a:xfrm>
            <a:off x="152400" y="609600"/>
            <a:ext cx="8534400" cy="6075363"/>
          </a:xfrm>
          <a:prstGeom prst="rect">
            <a:avLst/>
          </a:prstGeom>
          <a:noFill/>
          <a:ln w="9525">
            <a:noFill/>
            <a:miter lim="800000"/>
            <a:headEnd/>
            <a:tailEnd/>
          </a:ln>
        </p:spPr>
      </p:pic>
      <p:sp>
        <p:nvSpPr>
          <p:cNvPr id="18435" name="TextBox 2"/>
          <p:cNvSpPr txBox="1">
            <a:spLocks noChangeArrowheads="1"/>
          </p:cNvSpPr>
          <p:nvPr/>
        </p:nvSpPr>
        <p:spPr bwMode="auto">
          <a:xfrm>
            <a:off x="304800" y="0"/>
            <a:ext cx="7772400" cy="646113"/>
          </a:xfrm>
          <a:prstGeom prst="rect">
            <a:avLst/>
          </a:prstGeom>
          <a:noFill/>
          <a:ln w="9525">
            <a:noFill/>
            <a:miter lim="800000"/>
            <a:headEnd/>
            <a:tailEnd/>
          </a:ln>
        </p:spPr>
        <p:txBody>
          <a:bodyPr>
            <a:spAutoFit/>
          </a:bodyPr>
          <a:lstStyle/>
          <a:p>
            <a:pPr eaLnBrk="1" hangingPunct="1"/>
            <a:r>
              <a:rPr lang="en-US" altLang="en-US">
                <a:latin typeface="Calibri" pitchFamily="34" charset="0"/>
              </a:rPr>
              <a:t>НАЦРТАЈ КОЈЕ СУНЦЕ И КОЈИ ИЗРАЗ НА ЛИЦУ ДЕВОЈЧИЦЕ ОДГОВАРА ТВОМ ДАНАШЊЕМ РАСПОЛОЖЕЊУ ПОСЛЕ ОВОГ ЧАСА!!!</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pic>
        <p:nvPicPr>
          <p:cNvPr id="3076" name="Picture 3" descr="Teamwork-Illustrations-original (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324100" y="600075"/>
            <a:ext cx="4495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800" dirty="0">
                <a:solidFill>
                  <a:schemeClr val="tx1"/>
                </a:solidFill>
              </a:rPr>
              <a:t>НАЧУЉИ  УШИ!</a:t>
            </a:r>
            <a:endParaRPr lang="en-US" sz="2800" dirty="0">
              <a:solidFill>
                <a:schemeClr val="tx1"/>
              </a:solidFill>
            </a:endParaRPr>
          </a:p>
        </p:txBody>
      </p:sp>
      <p:sp>
        <p:nvSpPr>
          <p:cNvPr id="6" name="Rectangle 5"/>
          <p:cNvSpPr/>
          <p:nvPr/>
        </p:nvSpPr>
        <p:spPr>
          <a:xfrm>
            <a:off x="990600" y="1905000"/>
            <a:ext cx="2895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СТАНИМО У КРУГ</a:t>
            </a:r>
            <a:endParaRPr lang="en-US" dirty="0">
              <a:solidFill>
                <a:schemeClr val="tx1"/>
              </a:solidFill>
            </a:endParaRPr>
          </a:p>
        </p:txBody>
      </p:sp>
      <p:sp>
        <p:nvSpPr>
          <p:cNvPr id="7" name="Rectangle 6"/>
          <p:cNvSpPr/>
          <p:nvPr/>
        </p:nvSpPr>
        <p:spPr>
          <a:xfrm>
            <a:off x="1066800" y="3276600"/>
            <a:ext cx="2895600" cy="838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rgbClr val="00B050"/>
                </a:solidFill>
              </a:rPr>
              <a:t>П</a:t>
            </a:r>
            <a:r>
              <a:rPr lang="sr-Cyrl-RS" dirty="0">
                <a:solidFill>
                  <a:schemeClr val="tx1"/>
                </a:solidFill>
              </a:rPr>
              <a:t>ПРЕКО ОЧИЈУ СТАВИМО ПОВЕЗ</a:t>
            </a:r>
            <a:r>
              <a:rPr lang="sr-Cyrl-RS" dirty="0">
                <a:solidFill>
                  <a:srgbClr val="00B050"/>
                </a:solidFill>
              </a:rPr>
              <a:t> СТАВ</a:t>
            </a:r>
            <a:endParaRPr lang="en-US" sz="2000" dirty="0">
              <a:solidFill>
                <a:schemeClr val="tx1"/>
              </a:solidFill>
            </a:endParaRPr>
          </a:p>
        </p:txBody>
      </p:sp>
      <p:sp>
        <p:nvSpPr>
          <p:cNvPr id="8" name="Rectangle 7"/>
          <p:cNvSpPr/>
          <p:nvPr/>
        </p:nvSpPr>
        <p:spPr>
          <a:xfrm>
            <a:off x="1066800" y="4419600"/>
            <a:ext cx="2895600" cy="1143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1400" dirty="0">
                <a:solidFill>
                  <a:schemeClr val="tx1"/>
                </a:solidFill>
              </a:rPr>
              <a:t>ЈЕДАН УЧЕСНИК УЛАЗИ У ЦЕНТАР КРУГА  ДОК ДРУГИ ВАН КРУГА ПРОДРМА ИЛИ УДАРИ НЕЧИМ ПРЕДМЕТЕ КОЈЕ СМО ИЗАБРАЛИ ТАКО ДА СЕ ПРОИЗВЕДЕ ЗВУК</a:t>
            </a:r>
            <a:endParaRPr lang="en-US" sz="1400" dirty="0">
              <a:solidFill>
                <a:schemeClr val="tx1"/>
              </a:solidFill>
            </a:endParaRPr>
          </a:p>
        </p:txBody>
      </p:sp>
      <p:sp>
        <p:nvSpPr>
          <p:cNvPr id="9" name="Rectangle 8"/>
          <p:cNvSpPr/>
          <p:nvPr/>
        </p:nvSpPr>
        <p:spPr>
          <a:xfrm>
            <a:off x="152400" y="5638800"/>
            <a:ext cx="89916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ИГРАЧ У ЦЕНТРУ ТРЕБА ДА ПРЕПОЗНА КОМ ПРЕДМЕТУ ПРИПАДА ОДГОВАРАЈУЋИ ЗВУК. </a:t>
            </a:r>
          </a:p>
          <a:p>
            <a:pPr algn="ctr" eaLnBrk="1" fontAlgn="auto" hangingPunct="1">
              <a:spcBef>
                <a:spcPts val="0"/>
              </a:spcBef>
              <a:spcAft>
                <a:spcPts val="0"/>
              </a:spcAft>
              <a:defRPr/>
            </a:pPr>
            <a:r>
              <a:rPr lang="sr-Cyrl-RS" dirty="0">
                <a:solidFill>
                  <a:schemeClr val="tx1"/>
                </a:solidFill>
              </a:rPr>
              <a:t>НА КРАЈУ ПОБЕЂУЈЕ ОНАЈ КО ЈЕ ПРЕПОЗНАО НАЈВИШЕ ЗВУКОВА.</a:t>
            </a:r>
            <a:endParaRPr lang="en-US" dirty="0">
              <a:solidFill>
                <a:schemeClr val="tx1"/>
              </a:solidFill>
            </a:endParaRPr>
          </a:p>
        </p:txBody>
      </p:sp>
      <p:sp>
        <p:nvSpPr>
          <p:cNvPr id="10" name="Cloud Callout 9"/>
          <p:cNvSpPr/>
          <p:nvPr/>
        </p:nvSpPr>
        <p:spPr>
          <a:xfrm>
            <a:off x="6400800" y="990600"/>
            <a:ext cx="2438400" cy="1219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1400" dirty="0">
                <a:solidFill>
                  <a:schemeClr val="tx1"/>
                </a:solidFill>
              </a:rPr>
              <a:t>Повез,предмети од разних материјала</a:t>
            </a:r>
            <a:endParaRPr lang="en-US" sz="1400" dirty="0">
              <a:solidFill>
                <a:schemeClr val="tx1"/>
              </a:solidFill>
            </a:endParaRPr>
          </a:p>
        </p:txBody>
      </p:sp>
      <p:pic>
        <p:nvPicPr>
          <p:cNvPr id="3083" name="Picture 10" descr="images_dj_mixer_software.gif"/>
          <p:cNvPicPr>
            <a:picLocks noChangeAspect="1"/>
          </p:cNvPicPr>
          <p:nvPr/>
        </p:nvPicPr>
        <p:blipFill>
          <a:blip r:embed="rId3" cstate="print"/>
          <a:srcRect/>
          <a:stretch>
            <a:fillRect/>
          </a:stretch>
        </p:blipFill>
        <p:spPr bwMode="auto">
          <a:xfrm>
            <a:off x="304800" y="228600"/>
            <a:ext cx="2209800" cy="1371600"/>
          </a:xfrm>
          <a:prstGeom prst="rect">
            <a:avLst/>
          </a:prstGeom>
          <a:noFill/>
          <a:ln w="9525">
            <a:noFill/>
            <a:miter lim="800000"/>
            <a:headEnd/>
            <a:tailEnd/>
          </a:ln>
        </p:spPr>
      </p:pic>
      <p:sp>
        <p:nvSpPr>
          <p:cNvPr id="2" name="TextBox 1"/>
          <p:cNvSpPr txBox="1"/>
          <p:nvPr/>
        </p:nvSpPr>
        <p:spPr>
          <a:xfrm>
            <a:off x="3124200" y="106363"/>
            <a:ext cx="3125788" cy="369887"/>
          </a:xfrm>
          <a:prstGeom prst="rect">
            <a:avLst/>
          </a:prstGeom>
          <a:noFill/>
        </p:spPr>
        <p:txBody>
          <a:bodyPr wrap="none">
            <a:spAutoFit/>
          </a:bodyPr>
          <a:lstStyle/>
          <a:p>
            <a:pPr>
              <a:defRPr/>
            </a:pPr>
            <a:r>
              <a:rPr lang="sr-Cyrl-RS" dirty="0">
                <a:solidFill>
                  <a:srgbClr val="FF0000"/>
                </a:solidFill>
                <a:latin typeface="+mn-lt"/>
                <a:cs typeface="Arial" panose="020B0604020202020204" pitchFamily="34" charset="0"/>
              </a:rPr>
              <a:t>Играј се са својим укућанима</a:t>
            </a:r>
            <a:r>
              <a:rPr lang="sr-Cyrl-RS"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pic>
        <p:nvPicPr>
          <p:cNvPr id="4100" name="Picture 3" descr="Teamwork-Illustrations-original (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Cloud Callout 4"/>
          <p:cNvSpPr/>
          <p:nvPr/>
        </p:nvSpPr>
        <p:spPr>
          <a:xfrm rot="21313238">
            <a:off x="1803400" y="190500"/>
            <a:ext cx="4986338" cy="1254125"/>
          </a:xfrm>
          <a:prstGeom prst="cloudCallout">
            <a:avLst>
              <a:gd name="adj1" fmla="val 24001"/>
              <a:gd name="adj2" fmla="val 7247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ПОКУШАЈТЕ РАДЕЋИ У ПАРУ ДА ИЗ ТАБЕЛЕ  СРЕДИТЕ РЕЧИ И ДОБИЈЕТЕ РЕЧЕНИЦЕ!</a:t>
            </a:r>
            <a:endParaRPr lang="en-US" dirty="0"/>
          </a:p>
        </p:txBody>
      </p:sp>
      <p:sp>
        <p:nvSpPr>
          <p:cNvPr id="6" name="Cloud Callout 5"/>
          <p:cNvSpPr/>
          <p:nvPr/>
        </p:nvSpPr>
        <p:spPr>
          <a:xfrm>
            <a:off x="7086600" y="1600200"/>
            <a:ext cx="1828800" cy="1219200"/>
          </a:xfrm>
          <a:prstGeom prst="cloudCallout">
            <a:avLst>
              <a:gd name="adj1" fmla="val -43141"/>
              <a:gd name="adj2" fmla="val 71731"/>
            </a:avLst>
          </a:prstGeom>
          <a:solidFill>
            <a:srgbClr val="29AA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О ЧЕМУ ГОВОРИ ТЕКСТ?</a:t>
            </a:r>
            <a:endParaRPr lang="en-US" dirty="0">
              <a:solidFill>
                <a:schemeClr val="tx1"/>
              </a:solidFill>
            </a:endParaRPr>
          </a:p>
        </p:txBody>
      </p:sp>
      <p:sp>
        <p:nvSpPr>
          <p:cNvPr id="7" name="Rectangle 6"/>
          <p:cNvSpPr/>
          <p:nvPr/>
        </p:nvSpPr>
        <p:spPr>
          <a:xfrm>
            <a:off x="1295400" y="1676400"/>
            <a:ext cx="2209800" cy="434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МАЛА ПОМОЋ</a:t>
            </a:r>
          </a:p>
          <a:p>
            <a:pPr algn="ctr" eaLnBrk="1" fontAlgn="auto" hangingPunct="1">
              <a:spcBef>
                <a:spcPts val="0"/>
              </a:spcBef>
              <a:spcAft>
                <a:spcPts val="0"/>
              </a:spcAft>
              <a:defRPr/>
            </a:pPr>
            <a:r>
              <a:rPr lang="sr-Cyrl-RS" dirty="0">
                <a:solidFill>
                  <a:schemeClr val="tx1"/>
                </a:solidFill>
              </a:rPr>
              <a:t>1.Почетна реч у реченици написана је великим словом</a:t>
            </a:r>
          </a:p>
          <a:p>
            <a:pPr algn="ctr" eaLnBrk="1" fontAlgn="auto" hangingPunct="1">
              <a:spcBef>
                <a:spcPts val="0"/>
              </a:spcBef>
              <a:spcAft>
                <a:spcPts val="0"/>
              </a:spcAft>
              <a:defRPr/>
            </a:pPr>
            <a:r>
              <a:rPr lang="sr-Cyrl-RS" dirty="0">
                <a:solidFill>
                  <a:schemeClr val="tx1"/>
                </a:solidFill>
              </a:rPr>
              <a:t>2.Поред сваке речи уочи знак</a:t>
            </a:r>
          </a:p>
          <a:p>
            <a:pPr algn="ctr" eaLnBrk="1" fontAlgn="auto" hangingPunct="1">
              <a:spcBef>
                <a:spcPts val="0"/>
              </a:spcBef>
              <a:spcAft>
                <a:spcPts val="0"/>
              </a:spcAft>
              <a:defRPr/>
            </a:pPr>
            <a:r>
              <a:rPr lang="sr-Cyrl-RS" dirty="0">
                <a:solidFill>
                  <a:schemeClr val="tx1"/>
                </a:solidFill>
              </a:rPr>
              <a:t>3.Речи са истим знаковима сложи у реченицу</a:t>
            </a:r>
            <a:endParaRPr lang="en-US" dirty="0">
              <a:solidFill>
                <a:schemeClr val="tx1"/>
              </a:solidFill>
            </a:endParaRPr>
          </a:p>
          <a:p>
            <a:pPr algn="ctr" eaLnBrk="1" fontAlgn="auto" hangingPunct="1">
              <a:spcBef>
                <a:spcPts val="0"/>
              </a:spcBef>
              <a:spcAft>
                <a:spcPts val="0"/>
              </a:spcAft>
              <a:defRPr/>
            </a:pPr>
            <a:r>
              <a:rPr lang="sr-Cyrl-RS" dirty="0">
                <a:solidFill>
                  <a:schemeClr val="tx1"/>
                </a:solidFill>
              </a:rPr>
              <a:t>4.Саставићеш 4 реченице</a:t>
            </a:r>
          </a:p>
          <a:p>
            <a:pPr algn="ctr" eaLnBrk="1" fontAlgn="auto" hangingPunct="1">
              <a:spcBef>
                <a:spcPts val="0"/>
              </a:spcBef>
              <a:spcAft>
                <a:spcPts val="0"/>
              </a:spcAft>
              <a:defRPr/>
            </a:pPr>
            <a:r>
              <a:rPr lang="sr-Cyrl-RS" dirty="0">
                <a:solidFill>
                  <a:schemeClr val="tx1"/>
                </a:solidFill>
              </a:rPr>
              <a:t>4.ДОБРО ПРОЧИТАЈ ТЕКСТ КОЈИ СИ ЗАПИСАО И РАЗМИСЛИ О ПРОЧИТАНОМ</a:t>
            </a:r>
            <a:endParaRPr lang="en-US" dirty="0">
              <a:solidFill>
                <a:schemeClr val="tx1"/>
              </a:solidFill>
            </a:endParaRPr>
          </a:p>
        </p:txBody>
      </p:sp>
      <p:sp>
        <p:nvSpPr>
          <p:cNvPr id="8" name="Notched Right Arrow 7"/>
          <p:cNvSpPr/>
          <p:nvPr/>
        </p:nvSpPr>
        <p:spPr>
          <a:xfrm>
            <a:off x="3048000" y="5943600"/>
            <a:ext cx="5943600" cy="914400"/>
          </a:xfrm>
          <a:prstGeom prst="notchedRightArrow">
            <a:avLst/>
          </a:prstGeom>
          <a:solidFill>
            <a:srgbClr val="29AA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800" dirty="0">
                <a:solidFill>
                  <a:schemeClr val="tx1"/>
                </a:solidFill>
              </a:rPr>
              <a:t>УЖИВАЈТЕ!!!!</a:t>
            </a:r>
            <a:endParaRPr lang="en-US" sz="2800" dirty="0">
              <a:solidFill>
                <a:schemeClr val="tx1"/>
              </a:solidFill>
            </a:endParaRPr>
          </a:p>
        </p:txBody>
      </p:sp>
      <p:pic>
        <p:nvPicPr>
          <p:cNvPr id="4105" name="Picture 8" descr="note.gif"/>
          <p:cNvPicPr>
            <a:picLocks noChangeAspect="1"/>
          </p:cNvPicPr>
          <p:nvPr/>
        </p:nvPicPr>
        <p:blipFill>
          <a:blip r:embed="rId3" cstate="print"/>
          <a:srcRect/>
          <a:stretch>
            <a:fillRect/>
          </a:stretch>
        </p:blipFill>
        <p:spPr bwMode="auto">
          <a:xfrm>
            <a:off x="5810250" y="0"/>
            <a:ext cx="333375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Teamwork-Illustrations-original (2).jpg"/>
          <p:cNvPicPr>
            <a:picLocks noChangeAspect="1"/>
          </p:cNvPicPr>
          <p:nvPr/>
        </p:nvPicPr>
        <p:blipFill>
          <a:blip r:embed="rId2" cstate="print"/>
          <a:srcRect/>
          <a:stretch>
            <a:fillRect/>
          </a:stretch>
        </p:blipFill>
        <p:spPr bwMode="auto">
          <a:xfrm>
            <a:off x="76200" y="-6350"/>
            <a:ext cx="9144000" cy="6858000"/>
          </a:xfrm>
          <a:prstGeom prst="rect">
            <a:avLst/>
          </a:prstGeom>
          <a:noFill/>
          <a:ln w="9525">
            <a:noFill/>
            <a:miter lim="800000"/>
            <a:headEnd/>
            <a:tailEnd/>
          </a:ln>
        </p:spPr>
      </p:pic>
      <p:sp>
        <p:nvSpPr>
          <p:cNvPr id="3" name="Rectangle 2"/>
          <p:cNvSpPr/>
          <p:nvPr/>
        </p:nvSpPr>
        <p:spPr>
          <a:xfrm>
            <a:off x="876300" y="3829050"/>
            <a:ext cx="1905000" cy="990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РАДИТЕ ТИМСКИ!!!</a:t>
            </a:r>
            <a:endParaRPr lang="en-US" dirty="0">
              <a:solidFill>
                <a:schemeClr val="tx1"/>
              </a:solidFill>
            </a:endParaRPr>
          </a:p>
        </p:txBody>
      </p:sp>
      <p:sp>
        <p:nvSpPr>
          <p:cNvPr id="4" name="Rectangle 3"/>
          <p:cNvSpPr/>
          <p:nvPr/>
        </p:nvSpPr>
        <p:spPr>
          <a:xfrm>
            <a:off x="5029200" y="0"/>
            <a:ext cx="39624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Cloud Callout 4"/>
          <p:cNvSpPr/>
          <p:nvPr/>
        </p:nvSpPr>
        <p:spPr>
          <a:xfrm>
            <a:off x="838200" y="0"/>
            <a:ext cx="3810000" cy="1600200"/>
          </a:xfrm>
          <a:prstGeom prst="cloudCallout">
            <a:avLst>
              <a:gd name="adj1" fmla="val 52440"/>
              <a:gd name="adj2" fmla="val 5288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ЗНАКОВИ  ПОРЕД РЕЧИ</a:t>
            </a:r>
            <a:endParaRPr lang="en-US" dirty="0">
              <a:solidFill>
                <a:schemeClr val="tx1"/>
              </a:solidFill>
            </a:endParaRPr>
          </a:p>
        </p:txBody>
      </p:sp>
      <p:graphicFrame>
        <p:nvGraphicFramePr>
          <p:cNvPr id="6" name="Table 5"/>
          <p:cNvGraphicFramePr>
            <a:graphicFrameLocks noGrp="1"/>
          </p:cNvGraphicFramePr>
          <p:nvPr/>
        </p:nvGraphicFramePr>
        <p:xfrm>
          <a:off x="4800600" y="0"/>
          <a:ext cx="4343400" cy="6858000"/>
        </p:xfrm>
        <a:graphic>
          <a:graphicData uri="http://schemas.openxmlformats.org/drawingml/2006/table">
            <a:tbl>
              <a:tblPr firstRow="1" bandRow="1">
                <a:tableStyleId>{5C22544A-7EE6-4342-B048-85BDC9FD1C3A}</a:tableStyleId>
              </a:tblPr>
              <a:tblGrid>
                <a:gridCol w="1085850"/>
                <a:gridCol w="1085850"/>
                <a:gridCol w="1085850"/>
                <a:gridCol w="1085850"/>
              </a:tblGrid>
              <a:tr h="6858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6858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6858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6858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6858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8580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r>
              <a:tr h="6858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685800">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r h="6858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68580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pic>
        <p:nvPicPr>
          <p:cNvPr id="5183" name="Picture 3" descr="C:\Users\korisnik\Desktop\images.jpg"/>
          <p:cNvPicPr>
            <a:picLocks noChangeAspect="1" noChangeArrowheads="1"/>
          </p:cNvPicPr>
          <p:nvPr/>
        </p:nvPicPr>
        <p:blipFill>
          <a:blip r:embed="rId3" cstate="print"/>
          <a:srcRect/>
          <a:stretch>
            <a:fillRect/>
          </a:stretch>
        </p:blipFill>
        <p:spPr bwMode="auto">
          <a:xfrm>
            <a:off x="5029200" y="152400"/>
            <a:ext cx="1371600" cy="1828800"/>
          </a:xfrm>
          <a:prstGeom prst="rect">
            <a:avLst/>
          </a:prstGeom>
          <a:noFill/>
          <a:ln w="9525">
            <a:noFill/>
            <a:miter lim="800000"/>
            <a:headEnd/>
            <a:tailEnd/>
          </a:ln>
        </p:spPr>
      </p:pic>
      <p:pic>
        <p:nvPicPr>
          <p:cNvPr id="5184" name="Picture 4" descr="C:\Users\korisnik\Desktop\images (1).jpg"/>
          <p:cNvPicPr>
            <a:picLocks noChangeAspect="1" noChangeArrowheads="1"/>
          </p:cNvPicPr>
          <p:nvPr/>
        </p:nvPicPr>
        <p:blipFill>
          <a:blip r:embed="rId4" cstate="print"/>
          <a:srcRect/>
          <a:stretch>
            <a:fillRect/>
          </a:stretch>
        </p:blipFill>
        <p:spPr bwMode="auto">
          <a:xfrm>
            <a:off x="6553200" y="609600"/>
            <a:ext cx="1905000" cy="1676400"/>
          </a:xfrm>
          <a:prstGeom prst="rect">
            <a:avLst/>
          </a:prstGeom>
          <a:noFill/>
          <a:ln w="9525">
            <a:noFill/>
            <a:miter lim="800000"/>
            <a:headEnd/>
            <a:tailEnd/>
          </a:ln>
        </p:spPr>
      </p:pic>
      <p:pic>
        <p:nvPicPr>
          <p:cNvPr id="5185" name="Picture 6" descr="C:\Users\korisnik\Desktop\images (2).jpg"/>
          <p:cNvPicPr>
            <a:picLocks noChangeAspect="1" noChangeArrowheads="1"/>
          </p:cNvPicPr>
          <p:nvPr/>
        </p:nvPicPr>
        <p:blipFill>
          <a:blip r:embed="rId5" cstate="print"/>
          <a:srcRect/>
          <a:stretch>
            <a:fillRect/>
          </a:stretch>
        </p:blipFill>
        <p:spPr bwMode="auto">
          <a:xfrm>
            <a:off x="5791200" y="2667000"/>
            <a:ext cx="2819400" cy="1828800"/>
          </a:xfrm>
          <a:prstGeom prst="rect">
            <a:avLst/>
          </a:prstGeom>
          <a:noFill/>
          <a:ln w="9525">
            <a:noFill/>
            <a:miter lim="800000"/>
            <a:headEnd/>
            <a:tailEnd/>
          </a:ln>
        </p:spPr>
      </p:pic>
      <p:pic>
        <p:nvPicPr>
          <p:cNvPr id="5186" name="Picture 7" descr="C:\Users\korisnik\Desktop\images (6).jpg"/>
          <p:cNvPicPr>
            <a:picLocks noChangeAspect="1" noChangeArrowheads="1"/>
          </p:cNvPicPr>
          <p:nvPr/>
        </p:nvPicPr>
        <p:blipFill>
          <a:blip r:embed="rId6" cstate="print"/>
          <a:srcRect/>
          <a:stretch>
            <a:fillRect/>
          </a:stretch>
        </p:blipFill>
        <p:spPr bwMode="auto">
          <a:xfrm>
            <a:off x="6477000" y="4876800"/>
            <a:ext cx="2209800" cy="1600200"/>
          </a:xfrm>
          <a:prstGeom prst="rect">
            <a:avLst/>
          </a:prstGeom>
          <a:noFill/>
          <a:ln w="9525">
            <a:noFill/>
            <a:miter lim="800000"/>
            <a:headEnd/>
            <a:tailEnd/>
          </a:ln>
        </p:spPr>
      </p:pic>
      <p:pic>
        <p:nvPicPr>
          <p:cNvPr id="5187" name="Picture 10" descr="0008.gif"/>
          <p:cNvPicPr>
            <a:picLocks noChangeAspect="1"/>
          </p:cNvPicPr>
          <p:nvPr/>
        </p:nvPicPr>
        <p:blipFill>
          <a:blip r:embed="rId7" cstate="print"/>
          <a:srcRect/>
          <a:stretch>
            <a:fillRect/>
          </a:stretch>
        </p:blipFill>
        <p:spPr bwMode="auto">
          <a:xfrm>
            <a:off x="3276600" y="3733800"/>
            <a:ext cx="3333750" cy="3333750"/>
          </a:xfrm>
          <a:prstGeom prst="rect">
            <a:avLst/>
          </a:prstGeom>
          <a:noFill/>
          <a:ln w="9525">
            <a:noFill/>
            <a:miter lim="800000"/>
            <a:headEnd/>
            <a:tailEnd/>
          </a:ln>
        </p:spPr>
      </p:pic>
      <p:sp>
        <p:nvSpPr>
          <p:cNvPr id="2" name="TextBox 1"/>
          <p:cNvSpPr txBox="1"/>
          <p:nvPr/>
        </p:nvSpPr>
        <p:spPr>
          <a:xfrm>
            <a:off x="1027113" y="4938713"/>
            <a:ext cx="1604962" cy="461962"/>
          </a:xfrm>
          <a:prstGeom prst="rect">
            <a:avLst/>
          </a:prstGeom>
          <a:noFill/>
        </p:spPr>
        <p:txBody>
          <a:bodyPr>
            <a:spAutoFit/>
          </a:bodyPr>
          <a:lstStyle/>
          <a:p>
            <a:pPr>
              <a:defRPr/>
            </a:pPr>
            <a:r>
              <a:rPr lang="sr-Cyrl-RS" sz="1200" dirty="0">
                <a:solidFill>
                  <a:srgbClr val="FFFF00"/>
                </a:solidFill>
                <a:latin typeface="+mn-lt"/>
                <a:cs typeface="Arial" panose="020B0604020202020204" pitchFamily="34" charset="0"/>
              </a:rPr>
              <a:t>Може вам помоћи неко близак вама</a:t>
            </a:r>
            <a:r>
              <a:rPr lang="sr-Cyrl-RS" sz="1200" dirty="0">
                <a:solidFill>
                  <a:srgbClr val="FFFF00"/>
                </a:solidFill>
                <a:latin typeface="Arial" panose="020B0604020202020204" pitchFamily="34" charset="0"/>
                <a:cs typeface="Arial" panose="020B0604020202020204" pitchFamily="34" charset="0"/>
              </a:rPr>
              <a:t>.</a:t>
            </a:r>
            <a:endParaRPr lang="en-US" sz="1200" dirty="0">
              <a:solidFill>
                <a:srgbClr val="FFFF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graphicFrame>
        <p:nvGraphicFramePr>
          <p:cNvPr id="4" name="Table 3"/>
          <p:cNvGraphicFramePr>
            <a:graphicFrameLocks noGrp="1"/>
          </p:cNvGraphicFramePr>
          <p:nvPr/>
        </p:nvGraphicFramePr>
        <p:xfrm>
          <a:off x="0" y="-304800"/>
          <a:ext cx="9144000" cy="7437434"/>
        </p:xfrm>
        <a:graphic>
          <a:graphicData uri="http://schemas.openxmlformats.org/drawingml/2006/table">
            <a:tbl>
              <a:tblPr firstRow="1" bandRow="1">
                <a:tableStyleId>{5C22544A-7EE6-4342-B048-85BDC9FD1C3A}</a:tableStyleId>
              </a:tblPr>
              <a:tblGrid>
                <a:gridCol w="2286000"/>
                <a:gridCol w="2286000"/>
                <a:gridCol w="2286000"/>
                <a:gridCol w="2286000"/>
              </a:tblGrid>
              <a:tr h="715138">
                <a:tc>
                  <a:txBody>
                    <a:bodyPr/>
                    <a:lstStyle/>
                    <a:p>
                      <a:r>
                        <a:rPr lang="sr-Cyrl-RS" sz="1800" dirty="0">
                          <a:solidFill>
                            <a:schemeClr val="tx1"/>
                          </a:solidFill>
                        </a:rPr>
                        <a:t>ветра</a:t>
                      </a:r>
                    </a:p>
                  </a:txBody>
                  <a:tcPr marT="45722" marB="45722"/>
                </a:tc>
                <a:tc>
                  <a:txBody>
                    <a:bodyPr/>
                    <a:lstStyle/>
                    <a:p>
                      <a:r>
                        <a:rPr lang="sr-Cyrl-RS" sz="2400" dirty="0">
                          <a:solidFill>
                            <a:schemeClr val="tx1"/>
                          </a:solidFill>
                        </a:rPr>
                        <a:t>Тела   </a:t>
                      </a:r>
                      <a:endParaRPr lang="en-US" sz="2400" dirty="0">
                        <a:solidFill>
                          <a:schemeClr val="tx1"/>
                        </a:solidFill>
                      </a:endParaRPr>
                    </a:p>
                  </a:txBody>
                  <a:tcPr marT="45722" marB="45722"/>
                </a:tc>
                <a:tc>
                  <a:txBody>
                    <a:bodyPr/>
                    <a:lstStyle/>
                    <a:p>
                      <a:r>
                        <a:rPr lang="sr-Cyrl-RS" sz="1800" dirty="0"/>
                        <a:t>             </a:t>
                      </a:r>
                      <a:r>
                        <a:rPr lang="sr-Cyrl-RS" sz="2400" dirty="0">
                          <a:solidFill>
                            <a:schemeClr val="tx1"/>
                          </a:solidFill>
                        </a:rPr>
                        <a:t>у     </a:t>
                      </a:r>
                      <a:endParaRPr lang="en-US" sz="2400" dirty="0">
                        <a:solidFill>
                          <a:schemeClr val="tx1"/>
                        </a:solidFill>
                      </a:endParaRPr>
                    </a:p>
                  </a:txBody>
                  <a:tcPr marT="45722" marB="45722"/>
                </a:tc>
                <a:tc>
                  <a:txBody>
                    <a:bodyPr/>
                    <a:lstStyle/>
                    <a:p>
                      <a:r>
                        <a:rPr lang="sr-Cyrl-RS" sz="2400" dirty="0">
                          <a:solidFill>
                            <a:schemeClr val="tx1"/>
                          </a:solidFill>
                        </a:rPr>
                        <a:t>неког </a:t>
                      </a:r>
                      <a:endParaRPr lang="en-US" sz="2400" dirty="0">
                        <a:solidFill>
                          <a:schemeClr val="tx1"/>
                        </a:solidFill>
                      </a:endParaRPr>
                    </a:p>
                  </a:txBody>
                  <a:tcPr marT="45722" marB="45722"/>
                </a:tc>
              </a:tr>
              <a:tr h="715138">
                <a:tc>
                  <a:txBody>
                    <a:bodyPr/>
                    <a:lstStyle/>
                    <a:p>
                      <a:r>
                        <a:rPr lang="sr-Cyrl-RS" sz="2000" dirty="0"/>
                        <a:t>затрепере</a:t>
                      </a:r>
                      <a:endParaRPr lang="en-US" sz="2000" dirty="0"/>
                    </a:p>
                  </a:txBody>
                  <a:tcPr marT="45722" marB="45722"/>
                </a:tc>
                <a:tc>
                  <a:txBody>
                    <a:bodyPr/>
                    <a:lstStyle/>
                    <a:p>
                      <a:r>
                        <a:rPr lang="sr-Cyrl-RS" sz="2400" dirty="0"/>
                        <a:t>Свет</a:t>
                      </a:r>
                      <a:endParaRPr lang="en-US" sz="2400" dirty="0"/>
                    </a:p>
                  </a:txBody>
                  <a:tcPr marT="45722" marB="45722"/>
                </a:tc>
                <a:tc>
                  <a:txBody>
                    <a:bodyPr/>
                    <a:lstStyle/>
                    <a:p>
                      <a:r>
                        <a:rPr lang="sr-Cyrl-RS" sz="2400" dirty="0"/>
                        <a:t>која</a:t>
                      </a:r>
                      <a:endParaRPr lang="en-US" sz="2400" dirty="0"/>
                    </a:p>
                  </a:txBody>
                  <a:tcPr marT="45722" marB="45722"/>
                </a:tc>
                <a:tc>
                  <a:txBody>
                    <a:bodyPr/>
                    <a:lstStyle/>
                    <a:p>
                      <a:r>
                        <a:rPr lang="sr-Cyrl-RS" sz="2400" dirty="0"/>
                        <a:t>грлу</a:t>
                      </a:r>
                      <a:endParaRPr lang="en-US" sz="2400" dirty="0"/>
                    </a:p>
                  </a:txBody>
                  <a:tcPr marT="45722" marB="45722"/>
                </a:tc>
              </a:tr>
              <a:tr h="858165">
                <a:tc>
                  <a:txBody>
                    <a:bodyPr/>
                    <a:lstStyle/>
                    <a:p>
                      <a:r>
                        <a:rPr lang="sr-Cyrl-RS" sz="2400" dirty="0"/>
                        <a:t>око </a:t>
                      </a:r>
                      <a:endParaRPr lang="en-US" sz="2400" dirty="0"/>
                    </a:p>
                  </a:txBody>
                  <a:tcPr marT="45722" marB="45722"/>
                </a:tc>
                <a:tc>
                  <a:txBody>
                    <a:bodyPr/>
                    <a:lstStyle/>
                    <a:p>
                      <a:r>
                        <a:rPr lang="sr-Cyrl-RS" sz="2400" dirty="0"/>
                        <a:t>грмљавина</a:t>
                      </a:r>
                      <a:endParaRPr lang="en-US" sz="2400" dirty="0"/>
                    </a:p>
                  </a:txBody>
                  <a:tcPr marT="45722" marB="45722"/>
                </a:tc>
                <a:tc>
                  <a:txBody>
                    <a:bodyPr/>
                    <a:lstStyle/>
                    <a:p>
                      <a:r>
                        <a:rPr lang="sr-Cyrl-RS" sz="2000" dirty="0"/>
                        <a:t>Звучни</a:t>
                      </a:r>
                    </a:p>
                    <a:p>
                      <a:r>
                        <a:rPr lang="sr-Cyrl-RS" sz="2000" dirty="0"/>
                        <a:t> таласи</a:t>
                      </a:r>
                      <a:endParaRPr lang="en-US" sz="2000" dirty="0"/>
                    </a:p>
                  </a:txBody>
                  <a:tcPr marT="45722" marB="45722"/>
                </a:tc>
                <a:tc>
                  <a:txBody>
                    <a:bodyPr/>
                    <a:lstStyle/>
                    <a:p>
                      <a:r>
                        <a:rPr lang="sr-Cyrl-RS" sz="2400" dirty="0"/>
                        <a:t> које</a:t>
                      </a:r>
                      <a:endParaRPr lang="en-US" sz="2400" dirty="0"/>
                    </a:p>
                  </a:txBody>
                  <a:tcPr marT="45722" marB="45722"/>
                </a:tc>
              </a:tr>
              <a:tr h="715138">
                <a:tc>
                  <a:txBody>
                    <a:bodyPr/>
                    <a:lstStyle/>
                    <a:p>
                      <a:r>
                        <a:rPr lang="sr-Cyrl-RS" sz="2400" dirty="0"/>
                        <a:t>производе</a:t>
                      </a:r>
                      <a:endParaRPr lang="en-US" sz="2400" dirty="0"/>
                    </a:p>
                  </a:txBody>
                  <a:tcPr marT="45722" marB="45722"/>
                </a:tc>
                <a:tc>
                  <a:txBody>
                    <a:bodyPr/>
                    <a:lstStyle/>
                    <a:p>
                      <a:r>
                        <a:rPr lang="sr-Cyrl-RS" sz="2400" dirty="0"/>
                        <a:t>нас</a:t>
                      </a:r>
                      <a:endParaRPr lang="en-US" sz="2400" dirty="0"/>
                    </a:p>
                  </a:txBody>
                  <a:tcPr marT="45722" marB="45722"/>
                </a:tc>
                <a:tc>
                  <a:txBody>
                    <a:bodyPr/>
                    <a:lstStyle/>
                    <a:p>
                      <a:r>
                        <a:rPr lang="sr-Cyrl-RS" sz="2000" dirty="0"/>
                        <a:t>треперењем</a:t>
                      </a:r>
                      <a:endParaRPr lang="en-US" sz="2000" dirty="0"/>
                    </a:p>
                  </a:txBody>
                  <a:tcPr marT="45722" marB="45722"/>
                </a:tc>
                <a:tc>
                  <a:txBody>
                    <a:bodyPr/>
                    <a:lstStyle/>
                    <a:p>
                      <a:r>
                        <a:rPr lang="sr-Cyrl-RS" sz="2400" dirty="0"/>
                        <a:t>ваздух</a:t>
                      </a:r>
                      <a:endParaRPr lang="en-US" sz="2400" dirty="0"/>
                    </a:p>
                  </a:txBody>
                  <a:tcPr marT="45722" marB="45722"/>
                </a:tc>
              </a:tr>
              <a:tr h="715138">
                <a:tc>
                  <a:txBody>
                    <a:bodyPr/>
                    <a:lstStyle/>
                    <a:p>
                      <a:r>
                        <a:rPr lang="sr-Cyrl-RS" sz="2400" baseline="0" dirty="0"/>
                        <a:t>       је</a:t>
                      </a:r>
                      <a:endParaRPr lang="en-US" sz="2400" dirty="0"/>
                    </a:p>
                  </a:txBody>
                  <a:tcPr marT="45722" marB="45722"/>
                </a:tc>
                <a:tc>
                  <a:txBody>
                    <a:bodyPr/>
                    <a:lstStyle/>
                    <a:p>
                      <a:r>
                        <a:rPr lang="sr-Cyrl-RS" sz="2400" dirty="0"/>
                        <a:t>    и</a:t>
                      </a:r>
                      <a:endParaRPr lang="en-US" sz="2400" dirty="0"/>
                    </a:p>
                  </a:txBody>
                  <a:tcPr marT="45722" marB="45722"/>
                </a:tc>
                <a:tc>
                  <a:txBody>
                    <a:bodyPr/>
                    <a:lstStyle/>
                    <a:p>
                      <a:r>
                        <a:rPr lang="sr-Cyrl-RS" sz="2400" dirty="0"/>
                        <a:t>звук</a:t>
                      </a:r>
                      <a:endParaRPr lang="en-US" sz="2400" dirty="0"/>
                    </a:p>
                  </a:txBody>
                  <a:tcPr marT="45722" marB="45722"/>
                </a:tc>
                <a:tc>
                  <a:txBody>
                    <a:bodyPr/>
                    <a:lstStyle/>
                    <a:p>
                      <a:r>
                        <a:rPr lang="sr-Cyrl-RS" sz="2000" dirty="0"/>
                        <a:t>називамо</a:t>
                      </a:r>
                      <a:endParaRPr lang="en-US" sz="2000" dirty="0"/>
                    </a:p>
                  </a:txBody>
                  <a:tcPr marT="45722" marB="45722"/>
                </a:tc>
              </a:tr>
              <a:tr h="715138">
                <a:tc>
                  <a:txBody>
                    <a:bodyPr/>
                    <a:lstStyle/>
                    <a:p>
                      <a:r>
                        <a:rPr lang="sr-Cyrl-RS" sz="2400" dirty="0"/>
                        <a:t>Људски</a:t>
                      </a:r>
                      <a:endParaRPr lang="en-US" sz="2400" dirty="0"/>
                    </a:p>
                  </a:txBody>
                  <a:tcPr marT="45722" marB="45722"/>
                </a:tc>
                <a:tc>
                  <a:txBody>
                    <a:bodyPr/>
                    <a:lstStyle/>
                    <a:p>
                      <a:r>
                        <a:rPr lang="sr-Cyrl-RS" sz="2400" dirty="0"/>
                        <a:t>настају</a:t>
                      </a:r>
                      <a:endParaRPr lang="en-US" sz="2400" dirty="0"/>
                    </a:p>
                  </a:txBody>
                  <a:tcPr marT="45722" marB="45722"/>
                </a:tc>
                <a:tc>
                  <a:txBody>
                    <a:bodyPr/>
                    <a:lstStyle/>
                    <a:p>
                      <a:r>
                        <a:rPr lang="sr-Cyrl-RS" sz="2400" dirty="0"/>
                        <a:t>стварају</a:t>
                      </a:r>
                      <a:endParaRPr lang="en-US" sz="2400" dirty="0"/>
                    </a:p>
                  </a:txBody>
                  <a:tcPr marT="45722" marB="45722"/>
                </a:tc>
                <a:tc>
                  <a:txBody>
                    <a:bodyPr/>
                    <a:lstStyle/>
                    <a:p>
                      <a:r>
                        <a:rPr lang="sr-Cyrl-RS" sz="2400" dirty="0"/>
                        <a:t>препун</a:t>
                      </a:r>
                      <a:endParaRPr lang="en-US" sz="2400" dirty="0"/>
                    </a:p>
                  </a:txBody>
                  <a:tcPr marT="45722" marB="45722"/>
                </a:tc>
              </a:tr>
              <a:tr h="858165">
                <a:tc>
                  <a:txBody>
                    <a:bodyPr/>
                    <a:lstStyle/>
                    <a:p>
                      <a:r>
                        <a:rPr lang="sr-Cyrl-RS" sz="2400" dirty="0"/>
                        <a:t>глас</a:t>
                      </a:r>
                      <a:endParaRPr lang="en-US" sz="2400" dirty="0"/>
                    </a:p>
                  </a:txBody>
                  <a:tcPr marT="45722" marB="45722"/>
                </a:tc>
                <a:tc>
                  <a:txBody>
                    <a:bodyPr/>
                    <a:lstStyle/>
                    <a:p>
                      <a:r>
                        <a:rPr lang="sr-Cyrl-RS" sz="2400" dirty="0"/>
                        <a:t>звучни</a:t>
                      </a:r>
                    </a:p>
                    <a:p>
                      <a:r>
                        <a:rPr lang="sr-Cyrl-RS" sz="2400" dirty="0"/>
                        <a:t>извори</a:t>
                      </a:r>
                      <a:endParaRPr lang="en-US" sz="2400" dirty="0"/>
                    </a:p>
                  </a:txBody>
                  <a:tcPr marT="45722" marB="45722"/>
                </a:tc>
                <a:tc>
                  <a:txBody>
                    <a:bodyPr/>
                    <a:lstStyle/>
                    <a:p>
                      <a:r>
                        <a:rPr lang="sr-Cyrl-RS" sz="2400" dirty="0"/>
                        <a:t>тела</a:t>
                      </a:r>
                      <a:endParaRPr lang="en-US" sz="2400" dirty="0"/>
                    </a:p>
                  </a:txBody>
                  <a:tcPr marT="45722" marB="45722"/>
                </a:tc>
                <a:tc>
                  <a:txBody>
                    <a:bodyPr/>
                    <a:lstStyle/>
                    <a:p>
                      <a:r>
                        <a:rPr lang="sr-Cyrl-RS" sz="2400" dirty="0"/>
                        <a:t>Звукова:</a:t>
                      </a:r>
                      <a:endParaRPr lang="en-US" sz="2400" dirty="0"/>
                    </a:p>
                  </a:txBody>
                  <a:tcPr marT="45722" marB="45722"/>
                </a:tc>
              </a:tr>
              <a:tr h="715138">
                <a:tc>
                  <a:txBody>
                    <a:bodyPr/>
                    <a:lstStyle/>
                    <a:p>
                      <a:r>
                        <a:rPr lang="sr-Cyrl-RS" sz="2400" dirty="0"/>
                        <a:t>из плућа</a:t>
                      </a:r>
                      <a:endParaRPr lang="en-US" sz="2400" dirty="0"/>
                    </a:p>
                  </a:txBody>
                  <a:tcPr marT="45722" marB="45722"/>
                </a:tc>
                <a:tc>
                  <a:txBody>
                    <a:bodyPr/>
                    <a:lstStyle/>
                    <a:p>
                      <a:r>
                        <a:rPr lang="sr-Cyrl-RS" sz="2400" dirty="0"/>
                        <a:t>жубор</a:t>
                      </a:r>
                      <a:endParaRPr lang="en-US" sz="2400" dirty="0"/>
                    </a:p>
                  </a:txBody>
                  <a:tcPr marT="45722" marB="45722"/>
                </a:tc>
                <a:tc>
                  <a:txBody>
                    <a:bodyPr/>
                    <a:lstStyle/>
                    <a:p>
                      <a:r>
                        <a:rPr lang="sr-Cyrl-RS" sz="2400" dirty="0"/>
                        <a:t>фијук</a:t>
                      </a:r>
                      <a:endParaRPr lang="en-US" sz="2400" dirty="0"/>
                    </a:p>
                  </a:txBody>
                  <a:tcPr marT="45722" marB="45722"/>
                </a:tc>
                <a:tc>
                  <a:txBody>
                    <a:bodyPr/>
                    <a:lstStyle/>
                    <a:p>
                      <a:r>
                        <a:rPr lang="sr-Cyrl-RS" sz="2400" dirty="0"/>
                        <a:t>када</a:t>
                      </a:r>
                      <a:endParaRPr lang="en-US" sz="2400" dirty="0"/>
                    </a:p>
                  </a:txBody>
                  <a:tcPr marT="45722" marB="45722"/>
                </a:tc>
              </a:tr>
              <a:tr h="715138">
                <a:tc>
                  <a:txBody>
                    <a:bodyPr/>
                    <a:lstStyle/>
                    <a:p>
                      <a:r>
                        <a:rPr lang="sr-Cyrl-RS" sz="2400" dirty="0"/>
                        <a:t>гласне </a:t>
                      </a:r>
                      <a:endParaRPr lang="en-US" sz="2400" dirty="0"/>
                    </a:p>
                  </a:txBody>
                  <a:tcPr marT="45722" marB="45722"/>
                </a:tc>
                <a:tc>
                  <a:txBody>
                    <a:bodyPr/>
                    <a:lstStyle/>
                    <a:p>
                      <a:r>
                        <a:rPr lang="sr-Cyrl-RS" sz="2400" dirty="0"/>
                        <a:t>настаје</a:t>
                      </a:r>
                      <a:endParaRPr lang="en-US" sz="2400" dirty="0"/>
                    </a:p>
                  </a:txBody>
                  <a:tcPr marT="45722" marB="45722"/>
                </a:tc>
                <a:tc>
                  <a:txBody>
                    <a:bodyPr/>
                    <a:lstStyle/>
                    <a:p>
                      <a:r>
                        <a:rPr lang="sr-Cyrl-RS" sz="2400" dirty="0"/>
                        <a:t>воде</a:t>
                      </a:r>
                      <a:endParaRPr lang="en-US" sz="2400" dirty="0"/>
                    </a:p>
                  </a:txBody>
                  <a:tcPr marT="45722" marB="45722"/>
                </a:tc>
                <a:tc>
                  <a:txBody>
                    <a:bodyPr/>
                    <a:lstStyle/>
                    <a:p>
                      <a:r>
                        <a:rPr lang="sr-Cyrl-RS" sz="2400" dirty="0"/>
                        <a:t>звук</a:t>
                      </a:r>
                      <a:endParaRPr lang="en-US" sz="2400" dirty="0"/>
                    </a:p>
                  </a:txBody>
                  <a:tcPr marT="45722" marB="45722"/>
                </a:tc>
              </a:tr>
              <a:tr h="715138">
                <a:tc>
                  <a:txBody>
                    <a:bodyPr/>
                    <a:lstStyle/>
                    <a:p>
                      <a:r>
                        <a:rPr lang="sr-Cyrl-RS" sz="2400" dirty="0"/>
                        <a:t>машине</a:t>
                      </a:r>
                      <a:endParaRPr lang="en-US" sz="2400" dirty="0"/>
                    </a:p>
                  </a:txBody>
                  <a:tcPr marT="45722" marB="45722"/>
                </a:tc>
                <a:tc>
                  <a:txBody>
                    <a:bodyPr/>
                    <a:lstStyle/>
                    <a:p>
                      <a:r>
                        <a:rPr lang="sr-Cyrl-RS" sz="2400" dirty="0"/>
                        <a:t>покрене</a:t>
                      </a:r>
                      <a:endParaRPr lang="en-US" sz="2400" dirty="0"/>
                    </a:p>
                  </a:txBody>
                  <a:tcPr marT="45722" marB="45722"/>
                </a:tc>
                <a:tc>
                  <a:txBody>
                    <a:bodyPr/>
                    <a:lstStyle/>
                    <a:p>
                      <a:r>
                        <a:rPr lang="sr-Cyrl-RS" sz="2400" dirty="0"/>
                        <a:t>жице</a:t>
                      </a:r>
                      <a:endParaRPr lang="en-US" sz="2400" dirty="0"/>
                    </a:p>
                  </a:txBody>
                  <a:tcPr marT="45722" marB="45722"/>
                </a:tc>
                <a:tc>
                  <a:txBody>
                    <a:bodyPr/>
                    <a:lstStyle/>
                    <a:p>
                      <a:r>
                        <a:rPr lang="sr-Cyrl-RS" sz="1800" dirty="0"/>
                        <a:t>аутомобили...</a:t>
                      </a:r>
                      <a:endParaRPr lang="en-US" sz="1800" dirty="0"/>
                    </a:p>
                  </a:txBody>
                  <a:tcPr marT="45722" marB="45722"/>
                </a:tc>
              </a:tr>
            </a:tbl>
          </a:graphicData>
        </a:graphic>
      </p:graphicFrame>
      <p:pic>
        <p:nvPicPr>
          <p:cNvPr id="6205" name="Picture 3" descr="C:\Users\korisnik\Desktop\images.jpg"/>
          <p:cNvPicPr>
            <a:picLocks noChangeAspect="1" noChangeArrowheads="1"/>
          </p:cNvPicPr>
          <p:nvPr/>
        </p:nvPicPr>
        <p:blipFill>
          <a:blip r:embed="rId2" cstate="print"/>
          <a:srcRect/>
          <a:stretch>
            <a:fillRect/>
          </a:stretch>
        </p:blipFill>
        <p:spPr bwMode="auto">
          <a:xfrm>
            <a:off x="1600200" y="-152400"/>
            <a:ext cx="609600" cy="457200"/>
          </a:xfrm>
          <a:prstGeom prst="rect">
            <a:avLst/>
          </a:prstGeom>
          <a:noFill/>
          <a:ln w="9525">
            <a:noFill/>
            <a:miter lim="800000"/>
            <a:headEnd/>
            <a:tailEnd/>
          </a:ln>
        </p:spPr>
      </p:pic>
      <p:pic>
        <p:nvPicPr>
          <p:cNvPr id="6206" name="Picture 3" descr="C:\Users\korisnik\Desktop\images.jpg"/>
          <p:cNvPicPr>
            <a:picLocks noChangeAspect="1" noChangeArrowheads="1"/>
          </p:cNvPicPr>
          <p:nvPr/>
        </p:nvPicPr>
        <p:blipFill>
          <a:blip r:embed="rId2" cstate="print"/>
          <a:srcRect/>
          <a:stretch>
            <a:fillRect/>
          </a:stretch>
        </p:blipFill>
        <p:spPr bwMode="auto">
          <a:xfrm>
            <a:off x="3886200" y="533400"/>
            <a:ext cx="609600" cy="457200"/>
          </a:xfrm>
          <a:prstGeom prst="rect">
            <a:avLst/>
          </a:prstGeom>
          <a:noFill/>
          <a:ln w="9525">
            <a:noFill/>
            <a:miter lim="800000"/>
            <a:headEnd/>
            <a:tailEnd/>
          </a:ln>
        </p:spPr>
      </p:pic>
      <p:pic>
        <p:nvPicPr>
          <p:cNvPr id="6207" name="Picture 3" descr="C:\Users\korisnik\Desktop\images.jpg"/>
          <p:cNvPicPr>
            <a:picLocks noChangeAspect="1" noChangeArrowheads="1"/>
          </p:cNvPicPr>
          <p:nvPr/>
        </p:nvPicPr>
        <p:blipFill>
          <a:blip r:embed="rId2" cstate="print"/>
          <a:srcRect/>
          <a:stretch>
            <a:fillRect/>
          </a:stretch>
        </p:blipFill>
        <p:spPr bwMode="auto">
          <a:xfrm>
            <a:off x="1524000" y="1371600"/>
            <a:ext cx="457200" cy="457200"/>
          </a:xfrm>
          <a:prstGeom prst="rect">
            <a:avLst/>
          </a:prstGeom>
          <a:noFill/>
          <a:ln w="9525">
            <a:noFill/>
            <a:miter lim="800000"/>
            <a:headEnd/>
            <a:tailEnd/>
          </a:ln>
        </p:spPr>
      </p:pic>
      <p:pic>
        <p:nvPicPr>
          <p:cNvPr id="6208" name="Picture 3" descr="C:\Users\korisnik\Desktop\images.jpg"/>
          <p:cNvPicPr>
            <a:picLocks noChangeAspect="1" noChangeArrowheads="1"/>
          </p:cNvPicPr>
          <p:nvPr/>
        </p:nvPicPr>
        <p:blipFill>
          <a:blip r:embed="rId2" cstate="print"/>
          <a:srcRect/>
          <a:stretch>
            <a:fillRect/>
          </a:stretch>
        </p:blipFill>
        <p:spPr bwMode="auto">
          <a:xfrm>
            <a:off x="3886200" y="1219200"/>
            <a:ext cx="609600" cy="609600"/>
          </a:xfrm>
          <a:prstGeom prst="rect">
            <a:avLst/>
          </a:prstGeom>
          <a:noFill/>
          <a:ln w="9525">
            <a:noFill/>
            <a:miter lim="800000"/>
            <a:headEnd/>
            <a:tailEnd/>
          </a:ln>
        </p:spPr>
      </p:pic>
      <p:pic>
        <p:nvPicPr>
          <p:cNvPr id="6209" name="Picture 3" descr="C:\Users\korisnik\Desktop\images.jpg"/>
          <p:cNvPicPr>
            <a:picLocks noChangeAspect="1" noChangeArrowheads="1"/>
          </p:cNvPicPr>
          <p:nvPr/>
        </p:nvPicPr>
        <p:blipFill>
          <a:blip r:embed="rId2" cstate="print"/>
          <a:srcRect/>
          <a:stretch>
            <a:fillRect/>
          </a:stretch>
        </p:blipFill>
        <p:spPr bwMode="auto">
          <a:xfrm>
            <a:off x="3810000" y="2133600"/>
            <a:ext cx="609600" cy="609600"/>
          </a:xfrm>
          <a:prstGeom prst="rect">
            <a:avLst/>
          </a:prstGeom>
          <a:noFill/>
          <a:ln w="9525">
            <a:noFill/>
            <a:miter lim="800000"/>
            <a:headEnd/>
            <a:tailEnd/>
          </a:ln>
        </p:spPr>
      </p:pic>
      <p:pic>
        <p:nvPicPr>
          <p:cNvPr id="6210" name="Picture 3" descr="C:\Users\korisnik\Desktop\images.jpg"/>
          <p:cNvPicPr>
            <a:picLocks noChangeAspect="1" noChangeArrowheads="1"/>
          </p:cNvPicPr>
          <p:nvPr/>
        </p:nvPicPr>
        <p:blipFill>
          <a:blip r:embed="rId2" cstate="print"/>
          <a:srcRect/>
          <a:stretch>
            <a:fillRect/>
          </a:stretch>
        </p:blipFill>
        <p:spPr bwMode="auto">
          <a:xfrm>
            <a:off x="1676400" y="2743200"/>
            <a:ext cx="533400" cy="533400"/>
          </a:xfrm>
          <a:prstGeom prst="rect">
            <a:avLst/>
          </a:prstGeom>
          <a:noFill/>
          <a:ln w="9525">
            <a:noFill/>
            <a:miter lim="800000"/>
            <a:headEnd/>
            <a:tailEnd/>
          </a:ln>
        </p:spPr>
      </p:pic>
      <p:pic>
        <p:nvPicPr>
          <p:cNvPr id="6211" name="Picture 4" descr="C:\Users\korisnik\Desktop\images (1).jpg"/>
          <p:cNvPicPr>
            <a:picLocks noChangeAspect="1" noChangeArrowheads="1"/>
          </p:cNvPicPr>
          <p:nvPr/>
        </p:nvPicPr>
        <p:blipFill>
          <a:blip r:embed="rId3" cstate="print"/>
          <a:srcRect/>
          <a:stretch>
            <a:fillRect/>
          </a:stretch>
        </p:blipFill>
        <p:spPr bwMode="auto">
          <a:xfrm>
            <a:off x="3810000" y="-152400"/>
            <a:ext cx="685800" cy="457200"/>
          </a:xfrm>
          <a:prstGeom prst="rect">
            <a:avLst/>
          </a:prstGeom>
          <a:noFill/>
          <a:ln w="9525">
            <a:noFill/>
            <a:miter lim="800000"/>
            <a:headEnd/>
            <a:tailEnd/>
          </a:ln>
        </p:spPr>
      </p:pic>
      <p:pic>
        <p:nvPicPr>
          <p:cNvPr id="6212" name="Picture 7" descr="C:\Users\korisnik\Desktop\images (6).jpg"/>
          <p:cNvPicPr>
            <a:picLocks noChangeAspect="1" noChangeArrowheads="1"/>
          </p:cNvPicPr>
          <p:nvPr/>
        </p:nvPicPr>
        <p:blipFill>
          <a:blip r:embed="rId4" cstate="print"/>
          <a:srcRect/>
          <a:stretch>
            <a:fillRect/>
          </a:stretch>
        </p:blipFill>
        <p:spPr bwMode="auto">
          <a:xfrm>
            <a:off x="5943600" y="-152400"/>
            <a:ext cx="762000" cy="457200"/>
          </a:xfrm>
          <a:prstGeom prst="rect">
            <a:avLst/>
          </a:prstGeom>
          <a:noFill/>
          <a:ln w="9525">
            <a:noFill/>
            <a:miter lim="800000"/>
            <a:headEnd/>
            <a:tailEnd/>
          </a:ln>
        </p:spPr>
      </p:pic>
      <p:pic>
        <p:nvPicPr>
          <p:cNvPr id="6213" name="Picture 6" descr="C:\Users\korisnik\Desktop\images (2).jpg"/>
          <p:cNvPicPr>
            <a:picLocks noChangeAspect="1" noChangeArrowheads="1"/>
          </p:cNvPicPr>
          <p:nvPr/>
        </p:nvPicPr>
        <p:blipFill>
          <a:blip r:embed="rId5" cstate="print"/>
          <a:srcRect/>
          <a:stretch>
            <a:fillRect/>
          </a:stretch>
        </p:blipFill>
        <p:spPr bwMode="auto">
          <a:xfrm>
            <a:off x="8153400" y="-228600"/>
            <a:ext cx="685800" cy="533400"/>
          </a:xfrm>
          <a:prstGeom prst="rect">
            <a:avLst/>
          </a:prstGeom>
          <a:noFill/>
          <a:ln w="9525">
            <a:noFill/>
            <a:miter lim="800000"/>
            <a:headEnd/>
            <a:tailEnd/>
          </a:ln>
        </p:spPr>
      </p:pic>
      <p:pic>
        <p:nvPicPr>
          <p:cNvPr id="6214" name="Picture 7" descr="C:\Users\korisnik\Desktop\images (6).jpg"/>
          <p:cNvPicPr>
            <a:picLocks noChangeAspect="1" noChangeArrowheads="1"/>
          </p:cNvPicPr>
          <p:nvPr/>
        </p:nvPicPr>
        <p:blipFill>
          <a:blip r:embed="rId4" cstate="print"/>
          <a:srcRect/>
          <a:stretch>
            <a:fillRect/>
          </a:stretch>
        </p:blipFill>
        <p:spPr bwMode="auto">
          <a:xfrm>
            <a:off x="1600200" y="533400"/>
            <a:ext cx="609600" cy="533400"/>
          </a:xfrm>
          <a:prstGeom prst="rect">
            <a:avLst/>
          </a:prstGeom>
          <a:noFill/>
          <a:ln w="9525">
            <a:noFill/>
            <a:miter lim="800000"/>
            <a:headEnd/>
            <a:tailEnd/>
          </a:ln>
        </p:spPr>
      </p:pic>
      <p:pic>
        <p:nvPicPr>
          <p:cNvPr id="6215" name="Picture 4" descr="C:\Users\korisnik\Desktop\images (1).jpg"/>
          <p:cNvPicPr>
            <a:picLocks noChangeAspect="1" noChangeArrowheads="1"/>
          </p:cNvPicPr>
          <p:nvPr/>
        </p:nvPicPr>
        <p:blipFill>
          <a:blip r:embed="rId3" cstate="print"/>
          <a:srcRect/>
          <a:stretch>
            <a:fillRect/>
          </a:stretch>
        </p:blipFill>
        <p:spPr bwMode="auto">
          <a:xfrm>
            <a:off x="5943600" y="609600"/>
            <a:ext cx="685800" cy="381000"/>
          </a:xfrm>
          <a:prstGeom prst="rect">
            <a:avLst/>
          </a:prstGeom>
          <a:noFill/>
          <a:ln w="9525">
            <a:noFill/>
            <a:miter lim="800000"/>
            <a:headEnd/>
            <a:tailEnd/>
          </a:ln>
        </p:spPr>
      </p:pic>
      <p:pic>
        <p:nvPicPr>
          <p:cNvPr id="6216" name="Picture 7" descr="C:\Users\korisnik\Desktop\images (6).jpg"/>
          <p:cNvPicPr>
            <a:picLocks noChangeAspect="1" noChangeArrowheads="1"/>
          </p:cNvPicPr>
          <p:nvPr/>
        </p:nvPicPr>
        <p:blipFill>
          <a:blip r:embed="rId4" cstate="print"/>
          <a:srcRect/>
          <a:stretch>
            <a:fillRect/>
          </a:stretch>
        </p:blipFill>
        <p:spPr bwMode="auto">
          <a:xfrm>
            <a:off x="8153400" y="533400"/>
            <a:ext cx="838200" cy="457200"/>
          </a:xfrm>
          <a:prstGeom prst="rect">
            <a:avLst/>
          </a:prstGeom>
          <a:noFill/>
          <a:ln w="9525">
            <a:noFill/>
            <a:miter lim="800000"/>
            <a:headEnd/>
            <a:tailEnd/>
          </a:ln>
        </p:spPr>
      </p:pic>
      <p:pic>
        <p:nvPicPr>
          <p:cNvPr id="6217" name="Picture 6" descr="C:\Users\korisnik\Desktop\images (2).jpg"/>
          <p:cNvPicPr>
            <a:picLocks noChangeAspect="1" noChangeArrowheads="1"/>
          </p:cNvPicPr>
          <p:nvPr/>
        </p:nvPicPr>
        <p:blipFill>
          <a:blip r:embed="rId5" cstate="print"/>
          <a:srcRect/>
          <a:stretch>
            <a:fillRect/>
          </a:stretch>
        </p:blipFill>
        <p:spPr bwMode="auto">
          <a:xfrm>
            <a:off x="5867400" y="1219200"/>
            <a:ext cx="609600" cy="533400"/>
          </a:xfrm>
          <a:prstGeom prst="rect">
            <a:avLst/>
          </a:prstGeom>
          <a:noFill/>
          <a:ln w="9525">
            <a:noFill/>
            <a:miter lim="800000"/>
            <a:headEnd/>
            <a:tailEnd/>
          </a:ln>
        </p:spPr>
      </p:pic>
      <p:pic>
        <p:nvPicPr>
          <p:cNvPr id="6218" name="Picture 7" descr="C:\Users\korisnik\Desktop\images (6).jpg"/>
          <p:cNvPicPr>
            <a:picLocks noChangeAspect="1" noChangeArrowheads="1"/>
          </p:cNvPicPr>
          <p:nvPr/>
        </p:nvPicPr>
        <p:blipFill>
          <a:blip r:embed="rId4" cstate="print"/>
          <a:srcRect/>
          <a:stretch>
            <a:fillRect/>
          </a:stretch>
        </p:blipFill>
        <p:spPr bwMode="auto">
          <a:xfrm>
            <a:off x="8077200" y="1219200"/>
            <a:ext cx="838200" cy="609600"/>
          </a:xfrm>
          <a:prstGeom prst="rect">
            <a:avLst/>
          </a:prstGeom>
          <a:noFill/>
          <a:ln w="9525">
            <a:noFill/>
            <a:miter lim="800000"/>
            <a:headEnd/>
            <a:tailEnd/>
          </a:ln>
        </p:spPr>
      </p:pic>
      <p:pic>
        <p:nvPicPr>
          <p:cNvPr id="6219" name="Picture 4" descr="C:\Users\korisnik\Desktop\images (1).jpg"/>
          <p:cNvPicPr>
            <a:picLocks noChangeAspect="1" noChangeArrowheads="1"/>
          </p:cNvPicPr>
          <p:nvPr/>
        </p:nvPicPr>
        <p:blipFill>
          <a:blip r:embed="rId3" cstate="print"/>
          <a:srcRect/>
          <a:stretch>
            <a:fillRect/>
          </a:stretch>
        </p:blipFill>
        <p:spPr bwMode="auto">
          <a:xfrm>
            <a:off x="1600200" y="2057400"/>
            <a:ext cx="685800" cy="609600"/>
          </a:xfrm>
          <a:prstGeom prst="rect">
            <a:avLst/>
          </a:prstGeom>
          <a:noFill/>
          <a:ln w="9525">
            <a:noFill/>
            <a:miter lim="800000"/>
            <a:headEnd/>
            <a:tailEnd/>
          </a:ln>
        </p:spPr>
      </p:pic>
      <p:pic>
        <p:nvPicPr>
          <p:cNvPr id="6220" name="Picture 6" descr="C:\Users\korisnik\Desktop\images (2).jpg"/>
          <p:cNvPicPr>
            <a:picLocks noChangeAspect="1" noChangeArrowheads="1"/>
          </p:cNvPicPr>
          <p:nvPr/>
        </p:nvPicPr>
        <p:blipFill>
          <a:blip r:embed="rId5" cstate="print"/>
          <a:srcRect/>
          <a:stretch>
            <a:fillRect/>
          </a:stretch>
        </p:blipFill>
        <p:spPr bwMode="auto">
          <a:xfrm>
            <a:off x="6172200" y="2057400"/>
            <a:ext cx="533400" cy="609600"/>
          </a:xfrm>
          <a:prstGeom prst="rect">
            <a:avLst/>
          </a:prstGeom>
          <a:noFill/>
          <a:ln w="9525">
            <a:noFill/>
            <a:miter lim="800000"/>
            <a:headEnd/>
            <a:tailEnd/>
          </a:ln>
        </p:spPr>
      </p:pic>
      <p:pic>
        <p:nvPicPr>
          <p:cNvPr id="6221" name="Picture 7" descr="C:\Users\korisnik\Desktop\images (6).jpg"/>
          <p:cNvPicPr>
            <a:picLocks noChangeAspect="1" noChangeArrowheads="1"/>
          </p:cNvPicPr>
          <p:nvPr/>
        </p:nvPicPr>
        <p:blipFill>
          <a:blip r:embed="rId4" cstate="print"/>
          <a:srcRect/>
          <a:stretch>
            <a:fillRect/>
          </a:stretch>
        </p:blipFill>
        <p:spPr bwMode="auto">
          <a:xfrm>
            <a:off x="8153400" y="2133600"/>
            <a:ext cx="838200" cy="609600"/>
          </a:xfrm>
          <a:prstGeom prst="rect">
            <a:avLst/>
          </a:prstGeom>
          <a:noFill/>
          <a:ln w="9525">
            <a:noFill/>
            <a:miter lim="800000"/>
            <a:headEnd/>
            <a:tailEnd/>
          </a:ln>
        </p:spPr>
      </p:pic>
      <p:pic>
        <p:nvPicPr>
          <p:cNvPr id="6222" name="Picture 7" descr="C:\Users\korisnik\Desktop\images (6).jpg"/>
          <p:cNvPicPr>
            <a:picLocks noChangeAspect="1" noChangeArrowheads="1"/>
          </p:cNvPicPr>
          <p:nvPr/>
        </p:nvPicPr>
        <p:blipFill>
          <a:blip r:embed="rId4" cstate="print"/>
          <a:srcRect/>
          <a:stretch>
            <a:fillRect/>
          </a:stretch>
        </p:blipFill>
        <p:spPr bwMode="auto">
          <a:xfrm>
            <a:off x="3581400" y="2819400"/>
            <a:ext cx="838200" cy="609600"/>
          </a:xfrm>
          <a:prstGeom prst="rect">
            <a:avLst/>
          </a:prstGeom>
          <a:noFill/>
          <a:ln w="9525">
            <a:noFill/>
            <a:miter lim="800000"/>
            <a:headEnd/>
            <a:tailEnd/>
          </a:ln>
        </p:spPr>
      </p:pic>
      <p:pic>
        <p:nvPicPr>
          <p:cNvPr id="6223" name="Picture 4" descr="C:\Users\korisnik\Desktop\images (1).jpg"/>
          <p:cNvPicPr>
            <a:picLocks noChangeAspect="1" noChangeArrowheads="1"/>
          </p:cNvPicPr>
          <p:nvPr/>
        </p:nvPicPr>
        <p:blipFill>
          <a:blip r:embed="rId3" cstate="print"/>
          <a:srcRect/>
          <a:stretch>
            <a:fillRect/>
          </a:stretch>
        </p:blipFill>
        <p:spPr bwMode="auto">
          <a:xfrm>
            <a:off x="5257800" y="2743200"/>
            <a:ext cx="762000" cy="609600"/>
          </a:xfrm>
          <a:prstGeom prst="rect">
            <a:avLst/>
          </a:prstGeom>
          <a:noFill/>
          <a:ln w="9525">
            <a:noFill/>
            <a:miter lim="800000"/>
            <a:headEnd/>
            <a:tailEnd/>
          </a:ln>
        </p:spPr>
      </p:pic>
      <p:pic>
        <p:nvPicPr>
          <p:cNvPr id="6224" name="Picture 7" descr="C:\Users\korisnik\Desktop\images (6).jpg"/>
          <p:cNvPicPr>
            <a:picLocks noChangeAspect="1" noChangeArrowheads="1"/>
          </p:cNvPicPr>
          <p:nvPr/>
        </p:nvPicPr>
        <p:blipFill>
          <a:blip r:embed="rId6" cstate="print"/>
          <a:srcRect/>
          <a:stretch>
            <a:fillRect/>
          </a:stretch>
        </p:blipFill>
        <p:spPr bwMode="auto">
          <a:xfrm>
            <a:off x="6096000" y="2895600"/>
            <a:ext cx="457200" cy="457200"/>
          </a:xfrm>
          <a:prstGeom prst="rect">
            <a:avLst/>
          </a:prstGeom>
          <a:noFill/>
          <a:ln w="9525">
            <a:noFill/>
            <a:miter lim="800000"/>
            <a:headEnd/>
            <a:tailEnd/>
          </a:ln>
        </p:spPr>
      </p:pic>
      <p:pic>
        <p:nvPicPr>
          <p:cNvPr id="6225" name="Picture 7" descr="C:\Users\korisnik\Desktop\images (6).jpg"/>
          <p:cNvPicPr>
            <a:picLocks noChangeAspect="1" noChangeArrowheads="1"/>
          </p:cNvPicPr>
          <p:nvPr/>
        </p:nvPicPr>
        <p:blipFill>
          <a:blip r:embed="rId4" cstate="print"/>
          <a:srcRect/>
          <a:stretch>
            <a:fillRect/>
          </a:stretch>
        </p:blipFill>
        <p:spPr bwMode="auto">
          <a:xfrm>
            <a:off x="1447800" y="3429000"/>
            <a:ext cx="838200" cy="609600"/>
          </a:xfrm>
          <a:prstGeom prst="rect">
            <a:avLst/>
          </a:prstGeom>
          <a:noFill/>
          <a:ln w="9525">
            <a:noFill/>
            <a:miter lim="800000"/>
            <a:headEnd/>
            <a:tailEnd/>
          </a:ln>
        </p:spPr>
      </p:pic>
      <p:pic>
        <p:nvPicPr>
          <p:cNvPr id="6226" name="Picture 4" descr="C:\Users\korisnik\Desktop\images (1).jpg"/>
          <p:cNvPicPr>
            <a:picLocks noChangeAspect="1" noChangeArrowheads="1"/>
          </p:cNvPicPr>
          <p:nvPr/>
        </p:nvPicPr>
        <p:blipFill>
          <a:blip r:embed="rId3" cstate="print"/>
          <a:srcRect/>
          <a:stretch>
            <a:fillRect/>
          </a:stretch>
        </p:blipFill>
        <p:spPr bwMode="auto">
          <a:xfrm>
            <a:off x="8153400" y="2743200"/>
            <a:ext cx="762000" cy="609600"/>
          </a:xfrm>
          <a:prstGeom prst="rect">
            <a:avLst/>
          </a:prstGeom>
          <a:noFill/>
          <a:ln w="9525">
            <a:noFill/>
            <a:miter lim="800000"/>
            <a:headEnd/>
            <a:tailEnd/>
          </a:ln>
        </p:spPr>
      </p:pic>
      <p:pic>
        <p:nvPicPr>
          <p:cNvPr id="6227" name="Picture 6" descr="C:\Users\korisnik\Desktop\images (2).jpg"/>
          <p:cNvPicPr>
            <a:picLocks noChangeAspect="1" noChangeArrowheads="1"/>
          </p:cNvPicPr>
          <p:nvPr/>
        </p:nvPicPr>
        <p:blipFill>
          <a:blip r:embed="rId5" cstate="print"/>
          <a:srcRect/>
          <a:stretch>
            <a:fillRect/>
          </a:stretch>
        </p:blipFill>
        <p:spPr bwMode="auto">
          <a:xfrm>
            <a:off x="3657600" y="3505200"/>
            <a:ext cx="762000" cy="533400"/>
          </a:xfrm>
          <a:prstGeom prst="rect">
            <a:avLst/>
          </a:prstGeom>
          <a:noFill/>
          <a:ln w="9525">
            <a:noFill/>
            <a:miter lim="800000"/>
            <a:headEnd/>
            <a:tailEnd/>
          </a:ln>
        </p:spPr>
      </p:pic>
      <p:pic>
        <p:nvPicPr>
          <p:cNvPr id="6228" name="Picture 7" descr="C:\Users\korisnik\Desktop\images (6).jpg"/>
          <p:cNvPicPr>
            <a:picLocks noChangeAspect="1" noChangeArrowheads="1"/>
          </p:cNvPicPr>
          <p:nvPr/>
        </p:nvPicPr>
        <p:blipFill>
          <a:blip r:embed="rId4" cstate="print"/>
          <a:srcRect/>
          <a:stretch>
            <a:fillRect/>
          </a:stretch>
        </p:blipFill>
        <p:spPr bwMode="auto">
          <a:xfrm>
            <a:off x="5943600" y="3657600"/>
            <a:ext cx="838200" cy="533400"/>
          </a:xfrm>
          <a:prstGeom prst="rect">
            <a:avLst/>
          </a:prstGeom>
          <a:noFill/>
          <a:ln w="9525">
            <a:noFill/>
            <a:miter lim="800000"/>
            <a:headEnd/>
            <a:tailEnd/>
          </a:ln>
        </p:spPr>
      </p:pic>
      <p:pic>
        <p:nvPicPr>
          <p:cNvPr id="6229" name="Picture 3" descr="C:\Users\korisnik\Desktop\images.jpg"/>
          <p:cNvPicPr>
            <a:picLocks noChangeAspect="1" noChangeArrowheads="1"/>
          </p:cNvPicPr>
          <p:nvPr/>
        </p:nvPicPr>
        <p:blipFill>
          <a:blip r:embed="rId2" cstate="print"/>
          <a:srcRect/>
          <a:stretch>
            <a:fillRect/>
          </a:stretch>
        </p:blipFill>
        <p:spPr bwMode="auto">
          <a:xfrm>
            <a:off x="8229600" y="3505200"/>
            <a:ext cx="609600" cy="609600"/>
          </a:xfrm>
          <a:prstGeom prst="rect">
            <a:avLst/>
          </a:prstGeom>
          <a:noFill/>
          <a:ln w="9525">
            <a:noFill/>
            <a:miter lim="800000"/>
            <a:headEnd/>
            <a:tailEnd/>
          </a:ln>
        </p:spPr>
      </p:pic>
      <p:pic>
        <p:nvPicPr>
          <p:cNvPr id="6230" name="Picture 7" descr="C:\Users\korisnik\Desktop\images (6).jpg"/>
          <p:cNvPicPr>
            <a:picLocks noChangeAspect="1" noChangeArrowheads="1"/>
          </p:cNvPicPr>
          <p:nvPr/>
        </p:nvPicPr>
        <p:blipFill>
          <a:blip r:embed="rId4" cstate="print"/>
          <a:srcRect/>
          <a:stretch>
            <a:fillRect/>
          </a:stretch>
        </p:blipFill>
        <p:spPr bwMode="auto">
          <a:xfrm>
            <a:off x="1447800" y="4191000"/>
            <a:ext cx="838200" cy="609600"/>
          </a:xfrm>
          <a:prstGeom prst="rect">
            <a:avLst/>
          </a:prstGeom>
          <a:noFill/>
          <a:ln w="9525">
            <a:noFill/>
            <a:miter lim="800000"/>
            <a:headEnd/>
            <a:tailEnd/>
          </a:ln>
        </p:spPr>
      </p:pic>
      <p:pic>
        <p:nvPicPr>
          <p:cNvPr id="6231" name="Picture 4" descr="C:\Users\korisnik\Desktop\images (1).jpg"/>
          <p:cNvPicPr>
            <a:picLocks noChangeAspect="1" noChangeArrowheads="1"/>
          </p:cNvPicPr>
          <p:nvPr/>
        </p:nvPicPr>
        <p:blipFill>
          <a:blip r:embed="rId3" cstate="print"/>
          <a:srcRect/>
          <a:stretch>
            <a:fillRect/>
          </a:stretch>
        </p:blipFill>
        <p:spPr bwMode="auto">
          <a:xfrm>
            <a:off x="3657600" y="4267200"/>
            <a:ext cx="762000" cy="609600"/>
          </a:xfrm>
          <a:prstGeom prst="rect">
            <a:avLst/>
          </a:prstGeom>
          <a:noFill/>
          <a:ln w="9525">
            <a:noFill/>
            <a:miter lim="800000"/>
            <a:headEnd/>
            <a:tailEnd/>
          </a:ln>
        </p:spPr>
      </p:pic>
      <p:pic>
        <p:nvPicPr>
          <p:cNvPr id="6232" name="Picture 6" descr="C:\Users\korisnik\Desktop\images (2).jpg"/>
          <p:cNvPicPr>
            <a:picLocks noChangeAspect="1" noChangeArrowheads="1"/>
          </p:cNvPicPr>
          <p:nvPr/>
        </p:nvPicPr>
        <p:blipFill>
          <a:blip r:embed="rId5" cstate="print"/>
          <a:srcRect/>
          <a:stretch>
            <a:fillRect/>
          </a:stretch>
        </p:blipFill>
        <p:spPr bwMode="auto">
          <a:xfrm>
            <a:off x="5943600" y="4343400"/>
            <a:ext cx="838200" cy="685800"/>
          </a:xfrm>
          <a:prstGeom prst="rect">
            <a:avLst/>
          </a:prstGeom>
          <a:noFill/>
          <a:ln w="9525">
            <a:noFill/>
            <a:miter lim="800000"/>
            <a:headEnd/>
            <a:tailEnd/>
          </a:ln>
        </p:spPr>
      </p:pic>
      <p:pic>
        <p:nvPicPr>
          <p:cNvPr id="6233" name="Picture 3" descr="C:\Users\korisnik\Desktop\images.jpg"/>
          <p:cNvPicPr>
            <a:picLocks noChangeAspect="1" noChangeArrowheads="1"/>
          </p:cNvPicPr>
          <p:nvPr/>
        </p:nvPicPr>
        <p:blipFill>
          <a:blip r:embed="rId2" cstate="print"/>
          <a:srcRect/>
          <a:stretch>
            <a:fillRect/>
          </a:stretch>
        </p:blipFill>
        <p:spPr bwMode="auto">
          <a:xfrm>
            <a:off x="8305800" y="4191000"/>
            <a:ext cx="609600" cy="609600"/>
          </a:xfrm>
          <a:prstGeom prst="rect">
            <a:avLst/>
          </a:prstGeom>
          <a:noFill/>
          <a:ln w="9525">
            <a:noFill/>
            <a:miter lim="800000"/>
            <a:headEnd/>
            <a:tailEnd/>
          </a:ln>
        </p:spPr>
      </p:pic>
      <p:pic>
        <p:nvPicPr>
          <p:cNvPr id="6234" name="Picture 7" descr="C:\Users\korisnik\Desktop\images (6).jpg"/>
          <p:cNvPicPr>
            <a:picLocks noChangeAspect="1" noChangeArrowheads="1"/>
          </p:cNvPicPr>
          <p:nvPr/>
        </p:nvPicPr>
        <p:blipFill>
          <a:blip r:embed="rId4" cstate="print"/>
          <a:srcRect/>
          <a:stretch>
            <a:fillRect/>
          </a:stretch>
        </p:blipFill>
        <p:spPr bwMode="auto">
          <a:xfrm>
            <a:off x="1447800" y="5105400"/>
            <a:ext cx="838200" cy="609600"/>
          </a:xfrm>
          <a:prstGeom prst="rect">
            <a:avLst/>
          </a:prstGeom>
          <a:noFill/>
          <a:ln w="9525">
            <a:noFill/>
            <a:miter lim="800000"/>
            <a:headEnd/>
            <a:tailEnd/>
          </a:ln>
        </p:spPr>
      </p:pic>
      <p:pic>
        <p:nvPicPr>
          <p:cNvPr id="6235" name="Picture 3" descr="C:\Users\korisnik\Desktop\images.jpg"/>
          <p:cNvPicPr>
            <a:picLocks noChangeAspect="1" noChangeArrowheads="1"/>
          </p:cNvPicPr>
          <p:nvPr/>
        </p:nvPicPr>
        <p:blipFill>
          <a:blip r:embed="rId2" cstate="print"/>
          <a:srcRect/>
          <a:stretch>
            <a:fillRect/>
          </a:stretch>
        </p:blipFill>
        <p:spPr bwMode="auto">
          <a:xfrm>
            <a:off x="3810000" y="5105400"/>
            <a:ext cx="609600" cy="609600"/>
          </a:xfrm>
          <a:prstGeom prst="rect">
            <a:avLst/>
          </a:prstGeom>
          <a:noFill/>
          <a:ln w="9525">
            <a:noFill/>
            <a:miter lim="800000"/>
            <a:headEnd/>
            <a:tailEnd/>
          </a:ln>
        </p:spPr>
      </p:pic>
      <p:pic>
        <p:nvPicPr>
          <p:cNvPr id="6236" name="Picture 3" descr="C:\Users\korisnik\Desktop\images.jpg"/>
          <p:cNvPicPr>
            <a:picLocks noChangeAspect="1" noChangeArrowheads="1"/>
          </p:cNvPicPr>
          <p:nvPr/>
        </p:nvPicPr>
        <p:blipFill>
          <a:blip r:embed="rId2" cstate="print"/>
          <a:srcRect/>
          <a:stretch>
            <a:fillRect/>
          </a:stretch>
        </p:blipFill>
        <p:spPr bwMode="auto">
          <a:xfrm>
            <a:off x="6096000" y="5181600"/>
            <a:ext cx="609600" cy="609600"/>
          </a:xfrm>
          <a:prstGeom prst="rect">
            <a:avLst/>
          </a:prstGeom>
          <a:noFill/>
          <a:ln w="9525">
            <a:noFill/>
            <a:miter lim="800000"/>
            <a:headEnd/>
            <a:tailEnd/>
          </a:ln>
        </p:spPr>
      </p:pic>
      <p:pic>
        <p:nvPicPr>
          <p:cNvPr id="6237" name="Picture 7" descr="C:\Users\korisnik\Desktop\images (6).jpg"/>
          <p:cNvPicPr>
            <a:picLocks noChangeAspect="1" noChangeArrowheads="1"/>
          </p:cNvPicPr>
          <p:nvPr/>
        </p:nvPicPr>
        <p:blipFill>
          <a:blip r:embed="rId4" cstate="print"/>
          <a:srcRect/>
          <a:stretch>
            <a:fillRect/>
          </a:stretch>
        </p:blipFill>
        <p:spPr bwMode="auto">
          <a:xfrm>
            <a:off x="8305800" y="5105400"/>
            <a:ext cx="838200" cy="609600"/>
          </a:xfrm>
          <a:prstGeom prst="rect">
            <a:avLst/>
          </a:prstGeom>
          <a:noFill/>
          <a:ln w="9525">
            <a:noFill/>
            <a:miter lim="800000"/>
            <a:headEnd/>
            <a:tailEnd/>
          </a:ln>
        </p:spPr>
      </p:pic>
      <p:pic>
        <p:nvPicPr>
          <p:cNvPr id="6238" name="Picture 7" descr="C:\Users\korisnik\Desktop\images (6).jpg"/>
          <p:cNvPicPr>
            <a:picLocks noChangeAspect="1" noChangeArrowheads="1"/>
          </p:cNvPicPr>
          <p:nvPr/>
        </p:nvPicPr>
        <p:blipFill>
          <a:blip r:embed="rId4" cstate="print"/>
          <a:srcRect/>
          <a:stretch>
            <a:fillRect/>
          </a:stretch>
        </p:blipFill>
        <p:spPr bwMode="auto">
          <a:xfrm>
            <a:off x="1447800" y="5791200"/>
            <a:ext cx="838200" cy="609600"/>
          </a:xfrm>
          <a:prstGeom prst="rect">
            <a:avLst/>
          </a:prstGeom>
          <a:noFill/>
          <a:ln w="9525">
            <a:noFill/>
            <a:miter lim="800000"/>
            <a:headEnd/>
            <a:tailEnd/>
          </a:ln>
        </p:spPr>
      </p:pic>
      <p:pic>
        <p:nvPicPr>
          <p:cNvPr id="6239" name="Picture 7" descr="C:\Users\korisnik\Desktop\images (6).jpg"/>
          <p:cNvPicPr>
            <a:picLocks noChangeAspect="1" noChangeArrowheads="1"/>
          </p:cNvPicPr>
          <p:nvPr/>
        </p:nvPicPr>
        <p:blipFill>
          <a:blip r:embed="rId4" cstate="print"/>
          <a:srcRect/>
          <a:stretch>
            <a:fillRect/>
          </a:stretch>
        </p:blipFill>
        <p:spPr bwMode="auto">
          <a:xfrm>
            <a:off x="3657600" y="5791200"/>
            <a:ext cx="838200" cy="609600"/>
          </a:xfrm>
          <a:prstGeom prst="rect">
            <a:avLst/>
          </a:prstGeom>
          <a:noFill/>
          <a:ln w="9525">
            <a:noFill/>
            <a:miter lim="800000"/>
            <a:headEnd/>
            <a:tailEnd/>
          </a:ln>
        </p:spPr>
      </p:pic>
      <p:pic>
        <p:nvPicPr>
          <p:cNvPr id="6240" name="Picture 3" descr="C:\Users\korisnik\Desktop\images.jpg"/>
          <p:cNvPicPr>
            <a:picLocks noChangeAspect="1" noChangeArrowheads="1"/>
          </p:cNvPicPr>
          <p:nvPr/>
        </p:nvPicPr>
        <p:blipFill>
          <a:blip r:embed="rId2" cstate="print"/>
          <a:srcRect/>
          <a:stretch>
            <a:fillRect/>
          </a:stretch>
        </p:blipFill>
        <p:spPr bwMode="auto">
          <a:xfrm>
            <a:off x="6096000" y="5791200"/>
            <a:ext cx="609600" cy="609600"/>
          </a:xfrm>
          <a:prstGeom prst="rect">
            <a:avLst/>
          </a:prstGeom>
          <a:noFill/>
          <a:ln w="9525">
            <a:noFill/>
            <a:miter lim="800000"/>
            <a:headEnd/>
            <a:tailEnd/>
          </a:ln>
        </p:spPr>
      </p:pic>
      <p:pic>
        <p:nvPicPr>
          <p:cNvPr id="6241" name="Picture 3" descr="C:\Users\korisnik\Desktop\images.jpg"/>
          <p:cNvPicPr>
            <a:picLocks noChangeAspect="1" noChangeArrowheads="1"/>
          </p:cNvPicPr>
          <p:nvPr/>
        </p:nvPicPr>
        <p:blipFill>
          <a:blip r:embed="rId2" cstate="print"/>
          <a:srcRect/>
          <a:stretch>
            <a:fillRect/>
          </a:stretch>
        </p:blipFill>
        <p:spPr bwMode="auto">
          <a:xfrm>
            <a:off x="1524000" y="6477000"/>
            <a:ext cx="685800" cy="533400"/>
          </a:xfrm>
          <a:prstGeom prst="rect">
            <a:avLst/>
          </a:prstGeom>
          <a:noFill/>
          <a:ln w="9525">
            <a:noFill/>
            <a:miter lim="800000"/>
            <a:headEnd/>
            <a:tailEnd/>
          </a:ln>
        </p:spPr>
      </p:pic>
      <p:pic>
        <p:nvPicPr>
          <p:cNvPr id="6242" name="Picture 7" descr="C:\Users\korisnik\Desktop\images (6).jpg"/>
          <p:cNvPicPr>
            <a:picLocks noChangeAspect="1" noChangeArrowheads="1"/>
          </p:cNvPicPr>
          <p:nvPr/>
        </p:nvPicPr>
        <p:blipFill>
          <a:blip r:embed="rId4" cstate="print"/>
          <a:srcRect/>
          <a:stretch>
            <a:fillRect/>
          </a:stretch>
        </p:blipFill>
        <p:spPr bwMode="auto">
          <a:xfrm>
            <a:off x="3552825" y="6553200"/>
            <a:ext cx="838200" cy="609600"/>
          </a:xfrm>
          <a:prstGeom prst="rect">
            <a:avLst/>
          </a:prstGeom>
          <a:noFill/>
          <a:ln w="9525">
            <a:noFill/>
            <a:miter lim="800000"/>
            <a:headEnd/>
            <a:tailEnd/>
          </a:ln>
        </p:spPr>
      </p:pic>
      <p:pic>
        <p:nvPicPr>
          <p:cNvPr id="6243" name="Picture 7" descr="C:\Users\korisnik\Desktop\images (6).jpg"/>
          <p:cNvPicPr>
            <a:picLocks noChangeAspect="1" noChangeArrowheads="1"/>
          </p:cNvPicPr>
          <p:nvPr/>
        </p:nvPicPr>
        <p:blipFill>
          <a:blip r:embed="rId4" cstate="print"/>
          <a:srcRect/>
          <a:stretch>
            <a:fillRect/>
          </a:stretch>
        </p:blipFill>
        <p:spPr bwMode="auto">
          <a:xfrm>
            <a:off x="5867400" y="6553200"/>
            <a:ext cx="838200" cy="609600"/>
          </a:xfrm>
          <a:prstGeom prst="rect">
            <a:avLst/>
          </a:prstGeom>
          <a:noFill/>
          <a:ln w="9525">
            <a:noFill/>
            <a:miter lim="800000"/>
            <a:headEnd/>
            <a:tailEnd/>
          </a:ln>
        </p:spPr>
      </p:pic>
      <p:pic>
        <p:nvPicPr>
          <p:cNvPr id="6244" name="Picture 3" descr="C:\Users\korisnik\Desktop\images.jpg"/>
          <p:cNvPicPr>
            <a:picLocks noChangeAspect="1" noChangeArrowheads="1"/>
          </p:cNvPicPr>
          <p:nvPr/>
        </p:nvPicPr>
        <p:blipFill>
          <a:blip r:embed="rId2" cstate="print"/>
          <a:srcRect/>
          <a:stretch>
            <a:fillRect/>
          </a:stretch>
        </p:blipFill>
        <p:spPr bwMode="auto">
          <a:xfrm>
            <a:off x="8458200" y="6553200"/>
            <a:ext cx="533400" cy="457200"/>
          </a:xfrm>
          <a:prstGeom prst="rect">
            <a:avLst/>
          </a:prstGeom>
          <a:noFill/>
          <a:ln w="9525">
            <a:noFill/>
            <a:miter lim="800000"/>
            <a:headEnd/>
            <a:tailEnd/>
          </a:ln>
        </p:spPr>
      </p:pic>
      <p:pic>
        <p:nvPicPr>
          <p:cNvPr id="6245" name="Picture 4" descr="C:\Users\korisnik\Desktop\images (1).jpg"/>
          <p:cNvPicPr>
            <a:picLocks noChangeAspect="1" noChangeArrowheads="1"/>
          </p:cNvPicPr>
          <p:nvPr/>
        </p:nvPicPr>
        <p:blipFill>
          <a:blip r:embed="rId3" cstate="print"/>
          <a:srcRect/>
          <a:stretch>
            <a:fillRect/>
          </a:stretch>
        </p:blipFill>
        <p:spPr bwMode="auto">
          <a:xfrm>
            <a:off x="8153400" y="5791200"/>
            <a:ext cx="7620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pic>
        <p:nvPicPr>
          <p:cNvPr id="7172" name="Picture 3" descr="Teamwork-Illustrations-original (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2057400" y="381000"/>
            <a:ext cx="4953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На основу датих речи које сте ви успешно записали,ево решења табеле!</a:t>
            </a:r>
            <a:endParaRPr lang="en-US" dirty="0">
              <a:solidFill>
                <a:schemeClr val="tx1"/>
              </a:solidFill>
            </a:endParaRPr>
          </a:p>
        </p:txBody>
      </p:sp>
      <p:sp>
        <p:nvSpPr>
          <p:cNvPr id="6" name="Oval 5"/>
          <p:cNvSpPr/>
          <p:nvPr/>
        </p:nvSpPr>
        <p:spPr>
          <a:xfrm>
            <a:off x="2286000" y="1295400"/>
            <a:ext cx="3657600" cy="990600"/>
          </a:xfrm>
          <a:prstGeom prst="ellipse">
            <a:avLst/>
          </a:prstGeom>
          <a:solidFill>
            <a:srgbClr val="29AA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3200" dirty="0">
                <a:solidFill>
                  <a:schemeClr val="tx1"/>
                </a:solidFill>
              </a:rPr>
              <a:t>ЗВУК</a:t>
            </a:r>
            <a:endParaRPr lang="en-US" sz="3200" dirty="0">
              <a:solidFill>
                <a:schemeClr val="tx1"/>
              </a:solidFill>
            </a:endParaRPr>
          </a:p>
        </p:txBody>
      </p:sp>
      <p:sp>
        <p:nvSpPr>
          <p:cNvPr id="7" name="Rectangle 6"/>
          <p:cNvSpPr/>
          <p:nvPr/>
        </p:nvSpPr>
        <p:spPr>
          <a:xfrm>
            <a:off x="228600" y="4572000"/>
            <a:ext cx="8763000" cy="2286000"/>
          </a:xfrm>
          <a:prstGeom prst="rect">
            <a:avLst/>
          </a:prstGeom>
          <a:solidFill>
            <a:srgbClr val="29AA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latin typeface="Arial Black" pitchFamily="34" charset="0"/>
              </a:rPr>
              <a:t>Свет око нас је препун звукова:жубор воде,фијук ветра,грмљавина,машине,аутомобили...</a:t>
            </a:r>
          </a:p>
          <a:p>
            <a:pPr algn="ctr" eaLnBrk="1" fontAlgn="auto" hangingPunct="1">
              <a:spcBef>
                <a:spcPts val="0"/>
              </a:spcBef>
              <a:spcAft>
                <a:spcPts val="0"/>
              </a:spcAft>
              <a:defRPr/>
            </a:pPr>
            <a:r>
              <a:rPr lang="sr-Cyrl-RS" dirty="0">
                <a:solidFill>
                  <a:schemeClr val="tx1"/>
                </a:solidFill>
                <a:latin typeface="Arial Black" pitchFamily="34" charset="0"/>
              </a:rPr>
              <a:t>Тела која производе звук називамо звучни извори.</a:t>
            </a:r>
          </a:p>
          <a:p>
            <a:pPr algn="ctr" eaLnBrk="1" fontAlgn="auto" hangingPunct="1">
              <a:spcBef>
                <a:spcPts val="0"/>
              </a:spcBef>
              <a:spcAft>
                <a:spcPts val="0"/>
              </a:spcAft>
              <a:defRPr/>
            </a:pPr>
            <a:r>
              <a:rPr lang="sr-Cyrl-RS" dirty="0">
                <a:solidFill>
                  <a:schemeClr val="tx1"/>
                </a:solidFill>
                <a:latin typeface="Arial Black" pitchFamily="34" charset="0"/>
              </a:rPr>
              <a:t>Звучни таласи настају треперењем неког тела.</a:t>
            </a:r>
          </a:p>
          <a:p>
            <a:pPr algn="ctr" eaLnBrk="1" fontAlgn="auto" hangingPunct="1">
              <a:spcBef>
                <a:spcPts val="0"/>
              </a:spcBef>
              <a:spcAft>
                <a:spcPts val="0"/>
              </a:spcAft>
              <a:defRPr/>
            </a:pPr>
            <a:r>
              <a:rPr lang="sr-Cyrl-RS" dirty="0">
                <a:solidFill>
                  <a:schemeClr val="tx1"/>
                </a:solidFill>
                <a:latin typeface="Arial Black" pitchFamily="34" charset="0"/>
              </a:rPr>
              <a:t>Људски глас настаје када ваздух из плућа покрене гласне жице у грлу,које затрепере и стварају звук.</a:t>
            </a:r>
            <a:endParaRPr lang="en-US" dirty="0">
              <a:solidFill>
                <a:schemeClr val="tx1"/>
              </a:solidFill>
              <a:latin typeface="Arial Black" pitchFamily="34" charset="0"/>
            </a:endParaRPr>
          </a:p>
        </p:txBody>
      </p:sp>
      <p:pic>
        <p:nvPicPr>
          <p:cNvPr id="7176" name="Picture 3" descr="C:\Users\korisnik\Desktop\images.jpg"/>
          <p:cNvPicPr>
            <a:picLocks noChangeAspect="1" noChangeArrowheads="1"/>
          </p:cNvPicPr>
          <p:nvPr/>
        </p:nvPicPr>
        <p:blipFill>
          <a:blip r:embed="rId3" cstate="print"/>
          <a:srcRect/>
          <a:stretch>
            <a:fillRect/>
          </a:stretch>
        </p:blipFill>
        <p:spPr bwMode="auto">
          <a:xfrm>
            <a:off x="533400" y="4724400"/>
            <a:ext cx="762000" cy="457200"/>
          </a:xfrm>
          <a:prstGeom prst="rect">
            <a:avLst/>
          </a:prstGeom>
          <a:noFill/>
          <a:ln w="9525">
            <a:noFill/>
            <a:miter lim="800000"/>
            <a:headEnd/>
            <a:tailEnd/>
          </a:ln>
        </p:spPr>
      </p:pic>
      <p:pic>
        <p:nvPicPr>
          <p:cNvPr id="7177" name="Picture 4" descr="C:\Users\korisnik\Desktop\images (1).jpg"/>
          <p:cNvPicPr>
            <a:picLocks noChangeAspect="1" noChangeArrowheads="1"/>
          </p:cNvPicPr>
          <p:nvPr/>
        </p:nvPicPr>
        <p:blipFill>
          <a:blip r:embed="rId4" cstate="print"/>
          <a:srcRect/>
          <a:stretch>
            <a:fillRect/>
          </a:stretch>
        </p:blipFill>
        <p:spPr bwMode="auto">
          <a:xfrm>
            <a:off x="228600" y="5334000"/>
            <a:ext cx="990600" cy="304800"/>
          </a:xfrm>
          <a:prstGeom prst="rect">
            <a:avLst/>
          </a:prstGeom>
          <a:noFill/>
          <a:ln w="9525">
            <a:noFill/>
            <a:miter lim="800000"/>
            <a:headEnd/>
            <a:tailEnd/>
          </a:ln>
        </p:spPr>
      </p:pic>
      <p:pic>
        <p:nvPicPr>
          <p:cNvPr id="7178" name="Picture 6" descr="C:\Users\korisnik\Desktop\images (2).jpg"/>
          <p:cNvPicPr>
            <a:picLocks noChangeAspect="1" noChangeArrowheads="1"/>
          </p:cNvPicPr>
          <p:nvPr/>
        </p:nvPicPr>
        <p:blipFill>
          <a:blip r:embed="rId5" cstate="print"/>
          <a:srcRect/>
          <a:stretch>
            <a:fillRect/>
          </a:stretch>
        </p:blipFill>
        <p:spPr bwMode="auto">
          <a:xfrm>
            <a:off x="304800" y="5715000"/>
            <a:ext cx="914400" cy="304800"/>
          </a:xfrm>
          <a:prstGeom prst="rect">
            <a:avLst/>
          </a:prstGeom>
          <a:noFill/>
          <a:ln w="9525">
            <a:noFill/>
            <a:miter lim="800000"/>
            <a:headEnd/>
            <a:tailEnd/>
          </a:ln>
        </p:spPr>
      </p:pic>
      <p:pic>
        <p:nvPicPr>
          <p:cNvPr id="7179" name="Picture 7" descr="C:\Users\korisnik\Desktop\images (6).jpg"/>
          <p:cNvPicPr>
            <a:picLocks noChangeAspect="1" noChangeArrowheads="1"/>
          </p:cNvPicPr>
          <p:nvPr/>
        </p:nvPicPr>
        <p:blipFill>
          <a:blip r:embed="rId6" cstate="print"/>
          <a:srcRect/>
          <a:stretch>
            <a:fillRect/>
          </a:stretch>
        </p:blipFill>
        <p:spPr bwMode="auto">
          <a:xfrm>
            <a:off x="1066800" y="6324600"/>
            <a:ext cx="838200" cy="381000"/>
          </a:xfrm>
          <a:prstGeom prst="rect">
            <a:avLst/>
          </a:prstGeom>
          <a:noFill/>
          <a:ln w="9525">
            <a:noFill/>
            <a:miter lim="800000"/>
            <a:headEnd/>
            <a:tailEnd/>
          </a:ln>
        </p:spPr>
      </p:pic>
      <p:pic>
        <p:nvPicPr>
          <p:cNvPr id="7180" name="Picture 11" descr="Music_notes_animated_zps1bcd4eb7.gif"/>
          <p:cNvPicPr>
            <a:picLocks noChangeAspect="1"/>
          </p:cNvPicPr>
          <p:nvPr/>
        </p:nvPicPr>
        <p:blipFill>
          <a:blip r:embed="rId7" cstate="print"/>
          <a:srcRect/>
          <a:stretch>
            <a:fillRect/>
          </a:stretch>
        </p:blipFill>
        <p:spPr bwMode="auto">
          <a:xfrm>
            <a:off x="5943600" y="2514600"/>
            <a:ext cx="2819400" cy="1771650"/>
          </a:xfrm>
          <a:prstGeom prst="rect">
            <a:avLst/>
          </a:prstGeom>
          <a:noFill/>
          <a:ln w="9525">
            <a:noFill/>
            <a:miter lim="800000"/>
            <a:headEnd/>
            <a:tailEnd/>
          </a:ln>
        </p:spPr>
      </p:pic>
      <p:pic>
        <p:nvPicPr>
          <p:cNvPr id="7181" name="Picture 12" descr="MusicNotes.gif"/>
          <p:cNvPicPr>
            <a:picLocks noChangeAspect="1"/>
          </p:cNvPicPr>
          <p:nvPr/>
        </p:nvPicPr>
        <p:blipFill>
          <a:blip r:embed="rId8" cstate="print"/>
          <a:srcRect/>
          <a:stretch>
            <a:fillRect/>
          </a:stretch>
        </p:blipFill>
        <p:spPr bwMode="auto">
          <a:xfrm>
            <a:off x="609600" y="228600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2209800" y="2290763"/>
            <a:ext cx="184150" cy="369887"/>
          </a:xfrm>
          <a:prstGeom prst="rect">
            <a:avLst/>
          </a:prstGeom>
          <a:noFill/>
          <a:ln w="9525">
            <a:noFill/>
            <a:miter lim="800000"/>
            <a:headEnd/>
            <a:tailEnd/>
          </a:ln>
        </p:spPr>
        <p:txBody>
          <a:bodyPr wrap="none">
            <a:spAutoFit/>
          </a:bodyPr>
          <a:lstStyle/>
          <a:p>
            <a:endParaRPr lang="en-US"/>
          </a:p>
        </p:txBody>
      </p:sp>
      <p:sp>
        <p:nvSpPr>
          <p:cNvPr id="8195" name="TextBox 5"/>
          <p:cNvSpPr txBox="1">
            <a:spLocks noChangeArrowheads="1"/>
          </p:cNvSpPr>
          <p:nvPr/>
        </p:nvSpPr>
        <p:spPr bwMode="auto">
          <a:xfrm>
            <a:off x="1143000" y="1165225"/>
            <a:ext cx="3311525" cy="400050"/>
          </a:xfrm>
          <a:prstGeom prst="rect">
            <a:avLst/>
          </a:prstGeom>
          <a:noFill/>
          <a:ln w="9525">
            <a:noFill/>
            <a:miter lim="800000"/>
            <a:headEnd/>
            <a:tailEnd/>
          </a:ln>
        </p:spPr>
        <p:txBody>
          <a:bodyPr>
            <a:spAutoFit/>
          </a:bodyPr>
          <a:lstStyle/>
          <a:p>
            <a:r>
              <a:rPr lang="en-US" sz="2000" b="1"/>
              <a:t>Звуке разликујемо по </a:t>
            </a:r>
          </a:p>
        </p:txBody>
      </p:sp>
      <p:sp>
        <p:nvSpPr>
          <p:cNvPr id="7" name="Arrow: Right 6"/>
          <p:cNvSpPr/>
          <p:nvPr/>
        </p:nvSpPr>
        <p:spPr>
          <a:xfrm>
            <a:off x="4176713" y="1162050"/>
            <a:ext cx="1001712"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97" name="TextBox 7"/>
          <p:cNvSpPr txBox="1">
            <a:spLocks noChangeArrowheads="1"/>
          </p:cNvSpPr>
          <p:nvPr/>
        </p:nvSpPr>
        <p:spPr bwMode="auto">
          <a:xfrm>
            <a:off x="5576888" y="903288"/>
            <a:ext cx="1236662" cy="923925"/>
          </a:xfrm>
          <a:prstGeom prst="rect">
            <a:avLst/>
          </a:prstGeom>
          <a:noFill/>
          <a:ln w="9525">
            <a:noFill/>
            <a:miter lim="800000"/>
            <a:headEnd/>
            <a:tailEnd/>
          </a:ln>
        </p:spPr>
        <p:txBody>
          <a:bodyPr wrap="none">
            <a:spAutoFit/>
          </a:bodyPr>
          <a:lstStyle/>
          <a:p>
            <a:r>
              <a:rPr lang="en-US" b="1">
                <a:solidFill>
                  <a:srgbClr val="FF0000"/>
                </a:solidFill>
              </a:rPr>
              <a:t>БОЈИ</a:t>
            </a:r>
          </a:p>
          <a:p>
            <a:r>
              <a:rPr lang="en-US">
                <a:solidFill>
                  <a:srgbClr val="92D050"/>
                </a:solidFill>
              </a:rPr>
              <a:t>ВИСИНИ</a:t>
            </a:r>
            <a:r>
              <a:rPr lang="en-US"/>
              <a:t> </a:t>
            </a:r>
          </a:p>
          <a:p>
            <a:r>
              <a:rPr lang="en-US"/>
              <a:t>ЈАЧИНИ</a:t>
            </a:r>
          </a:p>
        </p:txBody>
      </p:sp>
      <p:sp>
        <p:nvSpPr>
          <p:cNvPr id="8198" name="TextBox 8"/>
          <p:cNvSpPr txBox="1">
            <a:spLocks noChangeArrowheads="1"/>
          </p:cNvSpPr>
          <p:nvPr/>
        </p:nvSpPr>
        <p:spPr bwMode="auto">
          <a:xfrm>
            <a:off x="900113" y="3209925"/>
            <a:ext cx="7713662" cy="1200150"/>
          </a:xfrm>
          <a:prstGeom prst="rect">
            <a:avLst/>
          </a:prstGeom>
          <a:noFill/>
          <a:ln w="9525">
            <a:noFill/>
            <a:miter lim="800000"/>
            <a:headEnd/>
            <a:tailEnd/>
          </a:ln>
        </p:spPr>
        <p:txBody>
          <a:bodyPr wrap="none">
            <a:spAutoFit/>
          </a:bodyPr>
          <a:lstStyle/>
          <a:p>
            <a:r>
              <a:rPr lang="en-US"/>
              <a:t>Звук се простире кретањем.</a:t>
            </a:r>
          </a:p>
          <a:p>
            <a:r>
              <a:rPr lang="en-US"/>
              <a:t>Звук се простире кроз воду.</a:t>
            </a:r>
          </a:p>
          <a:p>
            <a:r>
              <a:rPr lang="en-US"/>
              <a:t>Најбрже се простире кроз чврсте, а најспорије кроз гасовите средине.</a:t>
            </a:r>
          </a:p>
          <a:p>
            <a:endParaRPr lang="en-US"/>
          </a:p>
        </p:txBody>
      </p:sp>
      <p:pic>
        <p:nvPicPr>
          <p:cNvPr id="8199" name="Picture 4" descr="Добри разлози за часове музике | Деца | Novosti.rs"/>
          <p:cNvPicPr>
            <a:picLocks noChangeAspect="1" noChangeArrowheads="1"/>
          </p:cNvPicPr>
          <p:nvPr/>
        </p:nvPicPr>
        <p:blipFill>
          <a:blip r:embed="rId2" cstate="print"/>
          <a:srcRect/>
          <a:stretch>
            <a:fillRect/>
          </a:stretch>
        </p:blipFill>
        <p:spPr bwMode="auto">
          <a:xfrm>
            <a:off x="6194425" y="1905000"/>
            <a:ext cx="2581275" cy="1771650"/>
          </a:xfrm>
          <a:prstGeom prst="rect">
            <a:avLst/>
          </a:prstGeom>
          <a:noFill/>
          <a:ln w="9525">
            <a:noFill/>
            <a:miter lim="800000"/>
            <a:headEnd/>
            <a:tailEnd/>
          </a:ln>
        </p:spPr>
      </p:pic>
      <p:pic>
        <p:nvPicPr>
          <p:cNvPr id="8200" name="Picture 6" descr="Festival ptica • MASHTI | Edukimi në Distancë – Kujdesi, Zhvillimi ..."/>
          <p:cNvPicPr>
            <a:picLocks noChangeAspect="1" noChangeArrowheads="1"/>
          </p:cNvPicPr>
          <p:nvPr/>
        </p:nvPicPr>
        <p:blipFill>
          <a:blip r:embed="rId3" cstate="print"/>
          <a:srcRect/>
          <a:stretch>
            <a:fillRect/>
          </a:stretch>
        </p:blipFill>
        <p:spPr bwMode="auto">
          <a:xfrm>
            <a:off x="736600" y="4125913"/>
            <a:ext cx="7315200" cy="23907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838200"/>
            <a:ext cx="6477000" cy="646113"/>
          </a:xfrm>
          <a:prstGeom prst="rect">
            <a:avLst/>
          </a:prstGeom>
          <a:noFill/>
        </p:spPr>
        <p:txBody>
          <a:bodyPr>
            <a:spAutoFit/>
          </a:bodyPr>
          <a:lstStyle/>
          <a:p>
            <a:pPr>
              <a:defRPr/>
            </a:pPr>
            <a:r>
              <a:rPr lang="sr-Cyrl-RS" b="1" dirty="0">
                <a:solidFill>
                  <a:schemeClr val="accent1">
                    <a:lumMod val="75000"/>
                  </a:schemeClr>
                </a:solidFill>
                <a:latin typeface="Arial" panose="020B0604020202020204" pitchFamily="34" charset="0"/>
                <a:cs typeface="Arial" panose="020B0604020202020204" pitchFamily="34" charset="0"/>
              </a:rPr>
              <a:t>Ултразвук</a:t>
            </a:r>
            <a:r>
              <a:rPr lang="sr-Cyrl-RS" dirty="0">
                <a:solidFill>
                  <a:schemeClr val="accent1">
                    <a:lumMod val="75000"/>
                  </a:schemeClr>
                </a:solidFill>
                <a:latin typeface="Arial" panose="020B0604020202020204" pitchFamily="34" charset="0"/>
                <a:cs typeface="Arial" panose="020B0604020202020204" pitchFamily="34" charset="0"/>
              </a:rPr>
              <a:t> је звук чија је фреквенција изнад </a:t>
            </a:r>
            <a:r>
              <a:rPr lang="sr-Cyrl-RS" dirty="0">
                <a:solidFill>
                  <a:srgbClr val="FF0000"/>
                </a:solidFill>
                <a:latin typeface="Arial" panose="020B0604020202020204" pitchFamily="34" charset="0"/>
                <a:cs typeface="Arial" panose="020B0604020202020204" pitchFamily="34" charset="0"/>
              </a:rPr>
              <a:t>горње </a:t>
            </a:r>
            <a:r>
              <a:rPr lang="sr-Cyrl-RS" dirty="0">
                <a:solidFill>
                  <a:schemeClr val="accent1">
                    <a:lumMod val="75000"/>
                  </a:schemeClr>
                </a:solidFill>
                <a:latin typeface="Arial" panose="020B0604020202020204" pitchFamily="34" charset="0"/>
                <a:cs typeface="Arial" panose="020B0604020202020204" pitchFamily="34" charset="0"/>
              </a:rPr>
              <a:t>границе </a:t>
            </a:r>
            <a:r>
              <a:rPr lang="sr-Cyrl-RS" dirty="0" err="1">
                <a:solidFill>
                  <a:srgbClr val="FF0000"/>
                </a:solidFill>
                <a:latin typeface="Arial" panose="020B0604020202020204" pitchFamily="34" charset="0"/>
                <a:cs typeface="Arial" panose="020B0604020202020204" pitchFamily="34" charset="0"/>
              </a:rPr>
              <a:t>чујности</a:t>
            </a:r>
            <a:r>
              <a:rPr lang="sr-Cyrl-RS" dirty="0">
                <a:solidFill>
                  <a:schemeClr val="accent1">
                    <a:lumMod val="75000"/>
                  </a:schemeClr>
                </a:solidFill>
                <a:latin typeface="Arial" panose="020B0604020202020204" pitchFamily="34" charset="0"/>
                <a:cs typeface="Arial" panose="020B0604020202020204" pitchFamily="34" charset="0"/>
              </a:rPr>
              <a:t>, толико је високо да га наше ухо не чује.</a:t>
            </a:r>
            <a:endParaRPr lang="en-US" dirty="0">
              <a:solidFill>
                <a:schemeClr val="accent1">
                  <a:lumMod val="75000"/>
                </a:schemeClr>
              </a:solidFill>
              <a:latin typeface="Arial" panose="020B0604020202020204" pitchFamily="34" charset="0"/>
              <a:cs typeface="Arial" panose="020B0604020202020204" pitchFamily="34" charset="0"/>
            </a:endParaRPr>
          </a:p>
        </p:txBody>
      </p:sp>
      <p:pic>
        <p:nvPicPr>
          <p:cNvPr id="9219" name="Picture 2" descr="Vodič kroz ultrazvuk u trudnoći: Koliko pregleda se preporučuje ..."/>
          <p:cNvPicPr>
            <a:picLocks noChangeAspect="1" noChangeArrowheads="1"/>
          </p:cNvPicPr>
          <p:nvPr/>
        </p:nvPicPr>
        <p:blipFill>
          <a:blip r:embed="rId2" cstate="print"/>
          <a:srcRect/>
          <a:stretch>
            <a:fillRect/>
          </a:stretch>
        </p:blipFill>
        <p:spPr bwMode="auto">
          <a:xfrm>
            <a:off x="0" y="1905000"/>
            <a:ext cx="9126538" cy="4724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eaLnBrk="1" hangingPunct="1"/>
            <a:endParaRPr lang="en-US" alt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a:p>
        </p:txBody>
      </p:sp>
      <p:pic>
        <p:nvPicPr>
          <p:cNvPr id="10244" name="Picture 3" descr="Teamwork-Illustrations-original.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Left-Right Arrow 7"/>
          <p:cNvSpPr/>
          <p:nvPr/>
        </p:nvSpPr>
        <p:spPr>
          <a:xfrm>
            <a:off x="1143000" y="0"/>
            <a:ext cx="7010400" cy="1371600"/>
          </a:xfrm>
          <a:prstGeom prst="leftRightArrow">
            <a:avLst/>
          </a:prstGeom>
          <a:solidFill>
            <a:srgbClr val="29AA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sz="2400" dirty="0">
                <a:solidFill>
                  <a:schemeClr val="tx1"/>
                </a:solidFill>
              </a:rPr>
              <a:t>Из добијеног текста издвој променљиве и непроменљиве врсте речи</a:t>
            </a:r>
            <a:endParaRPr lang="en-US" sz="2400" dirty="0">
              <a:solidFill>
                <a:schemeClr val="tx1"/>
              </a:solidFill>
            </a:endParaRPr>
          </a:p>
        </p:txBody>
      </p:sp>
      <p:graphicFrame>
        <p:nvGraphicFramePr>
          <p:cNvPr id="10" name="Table 9"/>
          <p:cNvGraphicFramePr>
            <a:graphicFrameLocks noGrp="1"/>
          </p:cNvGraphicFramePr>
          <p:nvPr/>
        </p:nvGraphicFramePr>
        <p:xfrm>
          <a:off x="228600" y="1524000"/>
          <a:ext cx="5105400" cy="1447800"/>
        </p:xfrm>
        <a:graphic>
          <a:graphicData uri="http://schemas.openxmlformats.org/drawingml/2006/table">
            <a:tbl>
              <a:tblPr firstRow="1" bandRow="1">
                <a:tableStyleId>{F5AB1C69-6EDB-4FF4-983F-18BD219EF322}</a:tableStyleId>
              </a:tblPr>
              <a:tblGrid>
                <a:gridCol w="1276350"/>
                <a:gridCol w="1276350"/>
                <a:gridCol w="1276350"/>
                <a:gridCol w="1276350"/>
              </a:tblGrid>
              <a:tr h="430750">
                <a:tc>
                  <a:txBody>
                    <a:bodyPr/>
                    <a:lstStyle/>
                    <a:p>
                      <a:r>
                        <a:rPr lang="sr-Cyrl-RS" dirty="0"/>
                        <a:t>именице</a:t>
                      </a:r>
                      <a:endParaRPr lang="en-US" dirty="0"/>
                    </a:p>
                  </a:txBody>
                  <a:tcPr/>
                </a:tc>
                <a:tc>
                  <a:txBody>
                    <a:bodyPr/>
                    <a:lstStyle/>
                    <a:p>
                      <a:r>
                        <a:rPr lang="sr-Cyrl-RS" dirty="0"/>
                        <a:t>глаголи</a:t>
                      </a:r>
                      <a:endParaRPr lang="en-US" dirty="0"/>
                    </a:p>
                  </a:txBody>
                  <a:tcPr/>
                </a:tc>
                <a:tc>
                  <a:txBody>
                    <a:bodyPr/>
                    <a:lstStyle/>
                    <a:p>
                      <a:r>
                        <a:rPr lang="sr-Cyrl-RS" dirty="0"/>
                        <a:t>придеви</a:t>
                      </a:r>
                      <a:endParaRPr lang="en-US" dirty="0"/>
                    </a:p>
                  </a:txBody>
                  <a:tcPr/>
                </a:tc>
                <a:tc>
                  <a:txBody>
                    <a:bodyPr/>
                    <a:lstStyle/>
                    <a:p>
                      <a:r>
                        <a:rPr lang="sr-Cyrl-RS" dirty="0"/>
                        <a:t>заменице</a:t>
                      </a:r>
                      <a:endParaRPr lang="en-US" dirty="0"/>
                    </a:p>
                  </a:txBody>
                  <a:tcPr/>
                </a:tc>
              </a:tr>
              <a:tr h="508525">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508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11" name="Table 10"/>
          <p:cNvGraphicFramePr>
            <a:graphicFrameLocks noGrp="1"/>
          </p:cNvGraphicFramePr>
          <p:nvPr/>
        </p:nvGraphicFramePr>
        <p:xfrm>
          <a:off x="457200" y="3124200"/>
          <a:ext cx="3505200" cy="2997200"/>
        </p:xfrm>
        <a:graphic>
          <a:graphicData uri="http://schemas.openxmlformats.org/drawingml/2006/table">
            <a:tbl>
              <a:tblPr firstRow="1" bandRow="1">
                <a:tableStyleId>{F5AB1C69-6EDB-4FF4-983F-18BD219EF322}</a:tableStyleId>
              </a:tblPr>
              <a:tblGrid>
                <a:gridCol w="3505200"/>
              </a:tblGrid>
              <a:tr h="599440">
                <a:tc>
                  <a:txBody>
                    <a:bodyPr/>
                    <a:lstStyle/>
                    <a:p>
                      <a:r>
                        <a:rPr lang="sr-Cyrl-RS" dirty="0"/>
                        <a:t>Непроменљиве врсте речи</a:t>
                      </a:r>
                      <a:endParaRPr lang="en-US" dirty="0"/>
                    </a:p>
                  </a:txBody>
                  <a:tcPr/>
                </a:tc>
              </a:tr>
              <a:tr h="599440">
                <a:tc>
                  <a:txBody>
                    <a:bodyPr/>
                    <a:lstStyle/>
                    <a:p>
                      <a:endParaRPr lang="en-US"/>
                    </a:p>
                  </a:txBody>
                  <a:tcPr/>
                </a:tc>
              </a:tr>
              <a:tr h="599440">
                <a:tc>
                  <a:txBody>
                    <a:bodyPr/>
                    <a:lstStyle/>
                    <a:p>
                      <a:endParaRPr lang="en-US" dirty="0"/>
                    </a:p>
                  </a:txBody>
                  <a:tcPr/>
                </a:tc>
              </a:tr>
              <a:tr h="599440">
                <a:tc>
                  <a:txBody>
                    <a:bodyPr/>
                    <a:lstStyle/>
                    <a:p>
                      <a:endParaRPr lang="en-US"/>
                    </a:p>
                  </a:txBody>
                  <a:tcPr/>
                </a:tc>
              </a:tr>
              <a:tr h="599440">
                <a:tc>
                  <a:txBody>
                    <a:bodyPr/>
                    <a:lstStyle/>
                    <a:p>
                      <a:endParaRPr lang="en-US" dirty="0"/>
                    </a:p>
                  </a:txBody>
                  <a:tcPr/>
                </a:tc>
              </a:tr>
            </a:tbl>
          </a:graphicData>
        </a:graphic>
      </p:graphicFrame>
      <p:sp>
        <p:nvSpPr>
          <p:cNvPr id="12" name="Notched Right Arrow 11"/>
          <p:cNvSpPr/>
          <p:nvPr/>
        </p:nvSpPr>
        <p:spPr>
          <a:xfrm>
            <a:off x="4038600" y="6019800"/>
            <a:ext cx="4800600" cy="838200"/>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sr-Cyrl-RS" dirty="0">
                <a:solidFill>
                  <a:schemeClr val="tx1"/>
                </a:solidFill>
              </a:rPr>
              <a:t>Провери решења</a:t>
            </a:r>
            <a:endParaRPr lang="en-US" dirty="0">
              <a:solidFill>
                <a:schemeClr val="tx1"/>
              </a:solidFill>
            </a:endParaRPr>
          </a:p>
        </p:txBody>
      </p:sp>
      <p:pic>
        <p:nvPicPr>
          <p:cNvPr id="10283" name="Picture 8" descr="images_dj_mixer_software.gif"/>
          <p:cNvPicPr>
            <a:picLocks noChangeAspect="1"/>
          </p:cNvPicPr>
          <p:nvPr/>
        </p:nvPicPr>
        <p:blipFill>
          <a:blip r:embed="rId3" cstate="print"/>
          <a:srcRect/>
          <a:stretch>
            <a:fillRect/>
          </a:stretch>
        </p:blipFill>
        <p:spPr bwMode="auto">
          <a:xfrm>
            <a:off x="2971800" y="4267200"/>
            <a:ext cx="1905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908</Words>
  <Application>Microsoft Office PowerPoint</Application>
  <PresentationFormat>On-screen Show (4:3)</PresentationFormat>
  <Paragraphs>169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Arial Black</vt:lpstr>
      <vt:lpstr>Times New Roman</vt:lpstr>
      <vt:lpstr>Office Theme</vt:lpstr>
      <vt:lpstr>ZVUKOVI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Nenad</cp:lastModifiedBy>
  <cp:revision>38</cp:revision>
  <dcterms:created xsi:type="dcterms:W3CDTF">2014-03-01T22:03:25Z</dcterms:created>
  <dcterms:modified xsi:type="dcterms:W3CDTF">2020-05-23T13:32:41Z</dcterms:modified>
</cp:coreProperties>
</file>