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7" r:id="rId5"/>
    <p:sldId id="261" r:id="rId6"/>
    <p:sldId id="260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D17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A79E-3B3B-498D-90DA-CA692B268657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7DA1F-61DC-42A1-9DDC-5142FA8448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7913-BCF1-48ED-85F2-94872D252A86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ADEA1-AC03-4F42-A899-A93181DBBA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B40F-2A9F-4882-8BE5-79AFE4A9FD31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8FDD-3C6E-4337-AA94-637770FEC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61E9-7E70-40C4-B59B-746254519852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B047A-012E-4A38-BA9D-E2DA66FF0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B763-60DA-4CFB-9791-AEA8AC682E31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A2C7B-4C2A-4F12-A856-8523EEF606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508D8-FC1C-46FE-87B2-5F8D522830BE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245AD-1508-4303-8807-17A6D80458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E31A-9BBB-4305-BF14-406C827A35A8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B764-1A8F-4854-BB0F-8D1BFE6CCC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7DF7-998E-405D-BA90-9173FFFAC268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49684-E461-4E75-878F-C139EA6F01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8223-4945-479F-AAAE-6147E4732ED7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A069C-EF69-4EEF-B5AA-13594F35A4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3670-3D5B-4921-AB6E-EDADDD250F67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CFFD4-E3CE-4CCA-8F04-E7B882FD5D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0AF-87C0-4E13-8685-D0526B0BF1FB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8C8D5-E42D-441B-B784-4A94749713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284AF-753D-48B4-9EE9-66BA9B7A26E8}" type="datetimeFigureOut">
              <a:rPr lang="en-US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B830237-43D5-4AEE-8DF4-5B8C2AE467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642938"/>
            <a:ext cx="7772400" cy="928687"/>
          </a:xfrm>
        </p:spPr>
        <p:txBody>
          <a:bodyPr/>
          <a:lstStyle/>
          <a:p>
            <a:pPr eaLnBrk="1" hangingPunct="1">
              <a:defRPr/>
            </a:pPr>
            <a:r>
              <a:rPr lang="sr-Latn-CS" altLang="en-US" sz="3600" b="1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PONOVIMO:</a:t>
            </a:r>
            <a:endParaRPr lang="en-US" altLang="en-US" sz="3600" b="1" dirty="0">
              <a:solidFill>
                <a:srgbClr val="FFFF0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siet_kocka1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8" y="2143125"/>
            <a:ext cx="34861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orizontal Scroll 5"/>
          <p:cNvSpPr/>
          <p:nvPr/>
        </p:nvSpPr>
        <p:spPr>
          <a:xfrm>
            <a:off x="3984625" y="1785938"/>
            <a:ext cx="4802188" cy="2643187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solidFill>
                  <a:schemeClr val="bg1"/>
                </a:solidFill>
                <a:cs typeface="Arial" panose="020B0604020202020204" pitchFamily="34" charset="0"/>
              </a:rPr>
              <a:t>Kocka je </a:t>
            </a:r>
            <a:r>
              <a:rPr lang="sr-Latn-C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kvadar</a:t>
            </a:r>
            <a:r>
              <a:rPr lang="sr-Latn-CS" sz="2800" b="1" dirty="0">
                <a:solidFill>
                  <a:schemeClr val="bg1"/>
                </a:solidFill>
                <a:cs typeface="Arial" panose="020B0604020202020204" pitchFamily="34" charset="0"/>
              </a:rPr>
              <a:t> ograničen sa šest podudarni kvadrata</a:t>
            </a:r>
            <a:r>
              <a:rPr lang="sr-Latn-C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14313" y="55721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A</a:t>
            </a:r>
            <a:endParaRPr lang="en-US" altLang="en-US" sz="2400" b="1"/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2714625" y="55721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B</a:t>
            </a:r>
            <a:endParaRPr lang="en-US" altLang="en-US" sz="2400" b="1"/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3500438" y="42862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C</a:t>
            </a:r>
            <a:endParaRPr lang="en-US" altLang="en-US" sz="2400" b="1"/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1285875" y="42862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D</a:t>
            </a:r>
            <a:endParaRPr lang="en-US" altLang="en-US" sz="2400" b="1"/>
          </a:p>
        </p:txBody>
      </p:sp>
      <p:sp>
        <p:nvSpPr>
          <p:cNvPr id="2057" name="TextBox 10"/>
          <p:cNvSpPr txBox="1">
            <a:spLocks noChangeArrowheads="1"/>
          </p:cNvSpPr>
          <p:nvPr/>
        </p:nvSpPr>
        <p:spPr bwMode="auto">
          <a:xfrm>
            <a:off x="142875" y="264318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E</a:t>
            </a:r>
            <a:endParaRPr lang="en-US" altLang="en-US" sz="2400" b="1"/>
          </a:p>
        </p:txBody>
      </p:sp>
      <p:sp>
        <p:nvSpPr>
          <p:cNvPr id="2058" name="TextBox 11"/>
          <p:cNvSpPr txBox="1">
            <a:spLocks noChangeArrowheads="1"/>
          </p:cNvSpPr>
          <p:nvPr/>
        </p:nvSpPr>
        <p:spPr bwMode="auto">
          <a:xfrm>
            <a:off x="2643188" y="26431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F</a:t>
            </a:r>
            <a:endParaRPr lang="en-US" altLang="en-US" sz="2400" b="1"/>
          </a:p>
        </p:txBody>
      </p:sp>
      <p:sp>
        <p:nvSpPr>
          <p:cNvPr id="2059" name="TextBox 12"/>
          <p:cNvSpPr txBox="1">
            <a:spLocks noChangeArrowheads="1"/>
          </p:cNvSpPr>
          <p:nvPr/>
        </p:nvSpPr>
        <p:spPr bwMode="auto">
          <a:xfrm>
            <a:off x="3500438" y="1785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G</a:t>
            </a:r>
            <a:endParaRPr lang="en-US" altLang="en-US" sz="2400" b="1"/>
          </a:p>
        </p:txBody>
      </p:sp>
      <p:sp>
        <p:nvSpPr>
          <p:cNvPr id="2060" name="TextBox 13"/>
          <p:cNvSpPr txBox="1">
            <a:spLocks noChangeArrowheads="1"/>
          </p:cNvSpPr>
          <p:nvPr/>
        </p:nvSpPr>
        <p:spPr bwMode="auto">
          <a:xfrm>
            <a:off x="1214438" y="17859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/>
              <a:t>H</a:t>
            </a:r>
            <a:endParaRPr lang="en-US" altLang="en-US" sz="24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7313" y="1125538"/>
            <a:ext cx="4897437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RS" sz="3600" dirty="0">
                <a:solidFill>
                  <a:srgbClr val="FFFF00"/>
                </a:solidFill>
                <a:latin typeface="+mn-lt"/>
              </a:rPr>
              <a:t>Domaći zadatak:</a:t>
            </a:r>
          </a:p>
          <a:p>
            <a:pPr>
              <a:defRPr/>
            </a:pPr>
            <a:endParaRPr lang="sr-Latn-RS" sz="3600" dirty="0">
              <a:solidFill>
                <a:srgbClr val="FFFF00"/>
              </a:solidFill>
              <a:latin typeface="+mn-lt"/>
            </a:endParaRPr>
          </a:p>
          <a:p>
            <a:pPr>
              <a:defRPr/>
            </a:pPr>
            <a:r>
              <a:rPr lang="sr-Latn-RS" sz="3600" dirty="0">
                <a:solidFill>
                  <a:srgbClr val="FFFF00"/>
                </a:solidFill>
                <a:latin typeface="+mn-lt"/>
              </a:rPr>
              <a:t>196. Strana </a:t>
            </a:r>
          </a:p>
        </p:txBody>
      </p:sp>
      <p:pic>
        <p:nvPicPr>
          <p:cNvPr id="11267" name="Picture 10" descr="Klinika Perina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3213100"/>
            <a:ext cx="48196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539"/>
          <p:cNvGrpSpPr>
            <a:grpSpLocks noGrp="1"/>
          </p:cNvGrpSpPr>
          <p:nvPr/>
        </p:nvGrpSpPr>
        <p:grpSpPr bwMode="auto">
          <a:xfrm>
            <a:off x="1143000" y="714375"/>
            <a:ext cx="6715125" cy="3281363"/>
            <a:chOff x="3888" y="2810"/>
            <a:chExt cx="1536" cy="694"/>
          </a:xfrm>
        </p:grpSpPr>
        <p:grpSp>
          <p:nvGrpSpPr>
            <p:cNvPr id="3083" name="Group 432"/>
            <p:cNvGrpSpPr>
              <a:grpSpLocks/>
            </p:cNvGrpSpPr>
            <p:nvPr/>
          </p:nvGrpSpPr>
          <p:grpSpPr bwMode="auto">
            <a:xfrm>
              <a:off x="3896" y="3065"/>
              <a:ext cx="293" cy="255"/>
              <a:chOff x="2895" y="1641"/>
              <a:chExt cx="572" cy="502"/>
            </a:xfrm>
          </p:grpSpPr>
          <p:sp>
            <p:nvSpPr>
              <p:cNvPr id="3112" name="Freeform 402"/>
              <p:cNvSpPr>
                <a:spLocks/>
              </p:cNvSpPr>
              <p:nvPr/>
            </p:nvSpPr>
            <p:spPr bwMode="auto">
              <a:xfrm>
                <a:off x="3284" y="1641"/>
                <a:ext cx="182" cy="501"/>
              </a:xfrm>
              <a:custGeom>
                <a:avLst/>
                <a:gdLst>
                  <a:gd name="T0" fmla="*/ 182 w 182"/>
                  <a:gd name="T1" fmla="*/ 389 h 501"/>
                  <a:gd name="T2" fmla="*/ 0 w 182"/>
                  <a:gd name="T3" fmla="*/ 501 h 501"/>
                  <a:gd name="T4" fmla="*/ 0 w 182"/>
                  <a:gd name="T5" fmla="*/ 112 h 501"/>
                  <a:gd name="T6" fmla="*/ 182 w 182"/>
                  <a:gd name="T7" fmla="*/ 0 h 501"/>
                  <a:gd name="T8" fmla="*/ 182 w 182"/>
                  <a:gd name="T9" fmla="*/ 389 h 5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501"/>
                  <a:gd name="T17" fmla="*/ 182 w 182"/>
                  <a:gd name="T18" fmla="*/ 501 h 5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501">
                    <a:moveTo>
                      <a:pt x="182" y="389"/>
                    </a:moveTo>
                    <a:lnTo>
                      <a:pt x="0" y="501"/>
                    </a:lnTo>
                    <a:lnTo>
                      <a:pt x="0" y="112"/>
                    </a:lnTo>
                    <a:lnTo>
                      <a:pt x="182" y="0"/>
                    </a:lnTo>
                    <a:lnTo>
                      <a:pt x="182" y="389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Rectangle 403"/>
              <p:cNvSpPr>
                <a:spLocks noChangeArrowheads="1"/>
              </p:cNvSpPr>
              <p:nvPr/>
            </p:nvSpPr>
            <p:spPr bwMode="auto">
              <a:xfrm>
                <a:off x="2895" y="1753"/>
                <a:ext cx="389" cy="389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114" name="Freeform 404"/>
              <p:cNvSpPr>
                <a:spLocks/>
              </p:cNvSpPr>
              <p:nvPr/>
            </p:nvSpPr>
            <p:spPr bwMode="auto">
              <a:xfrm>
                <a:off x="2895" y="1641"/>
                <a:ext cx="571" cy="112"/>
              </a:xfrm>
              <a:custGeom>
                <a:avLst/>
                <a:gdLst>
                  <a:gd name="T0" fmla="*/ 182 w 571"/>
                  <a:gd name="T1" fmla="*/ 0 h 112"/>
                  <a:gd name="T2" fmla="*/ 571 w 571"/>
                  <a:gd name="T3" fmla="*/ 0 h 112"/>
                  <a:gd name="T4" fmla="*/ 389 w 571"/>
                  <a:gd name="T5" fmla="*/ 112 h 112"/>
                  <a:gd name="T6" fmla="*/ 0 w 571"/>
                  <a:gd name="T7" fmla="*/ 112 h 112"/>
                  <a:gd name="T8" fmla="*/ 182 w 571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1"/>
                  <a:gd name="T16" fmla="*/ 0 h 112"/>
                  <a:gd name="T17" fmla="*/ 571 w 571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1" h="112">
                    <a:moveTo>
                      <a:pt x="182" y="0"/>
                    </a:moveTo>
                    <a:lnTo>
                      <a:pt x="571" y="0"/>
                    </a:lnTo>
                    <a:lnTo>
                      <a:pt x="389" y="112"/>
                    </a:lnTo>
                    <a:lnTo>
                      <a:pt x="0" y="112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05"/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06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07"/>
              <p:cNvSpPr>
                <a:spLocks noChangeShapeType="1"/>
              </p:cNvSpPr>
              <p:nvPr/>
            </p:nvSpPr>
            <p:spPr bwMode="auto">
              <a:xfrm>
                <a:off x="3284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08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09"/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10"/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11"/>
              <p:cNvSpPr>
                <a:spLocks noChangeShapeType="1"/>
              </p:cNvSpPr>
              <p:nvPr/>
            </p:nvSpPr>
            <p:spPr bwMode="auto">
              <a:xfrm>
                <a:off x="3077" y="1641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412"/>
              <p:cNvSpPr>
                <a:spLocks noChangeShapeType="1"/>
              </p:cNvSpPr>
              <p:nvPr/>
            </p:nvSpPr>
            <p:spPr bwMode="auto">
              <a:xfrm>
                <a:off x="3466" y="1641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413"/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414"/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415"/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416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417"/>
              <p:cNvSpPr>
                <a:spLocks noChangeShapeType="1"/>
              </p:cNvSpPr>
              <p:nvPr/>
            </p:nvSpPr>
            <p:spPr bwMode="auto">
              <a:xfrm flipH="1">
                <a:off x="3284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418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419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420"/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Line 421"/>
              <p:cNvSpPr>
                <a:spLocks noChangeShapeType="1"/>
              </p:cNvSpPr>
              <p:nvPr/>
            </p:nvSpPr>
            <p:spPr bwMode="auto">
              <a:xfrm>
                <a:off x="3284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422"/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Line 423"/>
              <p:cNvSpPr>
                <a:spLocks noChangeShapeType="1"/>
              </p:cNvSpPr>
              <p:nvPr/>
            </p:nvSpPr>
            <p:spPr bwMode="auto">
              <a:xfrm flipH="1">
                <a:off x="3284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Line 424"/>
              <p:cNvSpPr>
                <a:spLocks noChangeShapeType="1"/>
              </p:cNvSpPr>
              <p:nvPr/>
            </p:nvSpPr>
            <p:spPr bwMode="auto">
              <a:xfrm>
                <a:off x="2895" y="2142"/>
                <a:ext cx="389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Line 425"/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Line 426"/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Line 427"/>
              <p:cNvSpPr>
                <a:spLocks noChangeShapeType="1"/>
              </p:cNvSpPr>
              <p:nvPr/>
            </p:nvSpPr>
            <p:spPr bwMode="auto">
              <a:xfrm>
                <a:off x="2895" y="1753"/>
                <a:ext cx="1" cy="38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Line 428"/>
              <p:cNvSpPr>
                <a:spLocks noChangeShapeType="1"/>
              </p:cNvSpPr>
              <p:nvPr/>
            </p:nvSpPr>
            <p:spPr bwMode="auto">
              <a:xfrm flipH="1">
                <a:off x="2895" y="1641"/>
                <a:ext cx="182" cy="11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Line 429"/>
              <p:cNvSpPr>
                <a:spLocks noChangeShapeType="1"/>
              </p:cNvSpPr>
              <p:nvPr/>
            </p:nvSpPr>
            <p:spPr bwMode="auto">
              <a:xfrm>
                <a:off x="3077" y="2030"/>
                <a:ext cx="38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430"/>
              <p:cNvSpPr>
                <a:spLocks noChangeShapeType="1"/>
              </p:cNvSpPr>
              <p:nvPr/>
            </p:nvSpPr>
            <p:spPr bwMode="auto">
              <a:xfrm>
                <a:off x="3077" y="1641"/>
                <a:ext cx="1" cy="38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431"/>
              <p:cNvSpPr>
                <a:spLocks noChangeShapeType="1"/>
              </p:cNvSpPr>
              <p:nvPr/>
            </p:nvSpPr>
            <p:spPr bwMode="auto">
              <a:xfrm flipH="1">
                <a:off x="2895" y="2030"/>
                <a:ext cx="182" cy="1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" name="Group 460"/>
            <p:cNvGrpSpPr>
              <a:grpSpLocks/>
            </p:cNvGrpSpPr>
            <p:nvPr/>
          </p:nvGrpSpPr>
          <p:grpSpPr bwMode="auto">
            <a:xfrm>
              <a:off x="4505" y="2810"/>
              <a:ext cx="910" cy="694"/>
              <a:chOff x="2848" y="1375"/>
              <a:chExt cx="1054" cy="802"/>
            </a:xfrm>
          </p:grpSpPr>
          <p:sp>
            <p:nvSpPr>
              <p:cNvPr id="3086" name="Rectangle 434"/>
              <p:cNvSpPr>
                <a:spLocks noChangeArrowheads="1"/>
              </p:cNvSpPr>
              <p:nvPr/>
            </p:nvSpPr>
            <p:spPr bwMode="auto">
              <a:xfrm>
                <a:off x="3111" y="1642"/>
                <a:ext cx="265" cy="267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87" name="Rectangle 435"/>
              <p:cNvSpPr>
                <a:spLocks noChangeArrowheads="1"/>
              </p:cNvSpPr>
              <p:nvPr/>
            </p:nvSpPr>
            <p:spPr bwMode="auto">
              <a:xfrm>
                <a:off x="2848" y="1642"/>
                <a:ext cx="263" cy="267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88" name="Rectangle 436"/>
              <p:cNvSpPr>
                <a:spLocks noChangeArrowheads="1"/>
              </p:cNvSpPr>
              <p:nvPr/>
            </p:nvSpPr>
            <p:spPr bwMode="auto">
              <a:xfrm>
                <a:off x="3111" y="1909"/>
                <a:ext cx="265" cy="267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89" name="Rectangle 437"/>
              <p:cNvSpPr>
                <a:spLocks noChangeArrowheads="1"/>
              </p:cNvSpPr>
              <p:nvPr/>
            </p:nvSpPr>
            <p:spPr bwMode="auto">
              <a:xfrm>
                <a:off x="3376" y="1642"/>
                <a:ext cx="262" cy="267"/>
              </a:xfrm>
              <a:prstGeom prst="rect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90" name="Rectangle 438"/>
              <p:cNvSpPr>
                <a:spLocks noChangeArrowheads="1"/>
              </p:cNvSpPr>
              <p:nvPr/>
            </p:nvSpPr>
            <p:spPr bwMode="auto">
              <a:xfrm>
                <a:off x="3638" y="1642"/>
                <a:ext cx="263" cy="267"/>
              </a:xfrm>
              <a:prstGeom prst="rect">
                <a:avLst/>
              </a:prstGeom>
              <a:solidFill>
                <a:srgbClr val="09FFA3"/>
              </a:solidFill>
              <a:ln w="0">
                <a:solidFill>
                  <a:srgbClr val="09FFA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91" name="Rectangle 439"/>
              <p:cNvSpPr>
                <a:spLocks noChangeArrowheads="1"/>
              </p:cNvSpPr>
              <p:nvPr/>
            </p:nvSpPr>
            <p:spPr bwMode="auto">
              <a:xfrm>
                <a:off x="3111" y="1375"/>
                <a:ext cx="265" cy="267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3092" name="Line 440"/>
              <p:cNvSpPr>
                <a:spLocks noChangeShapeType="1"/>
              </p:cNvSpPr>
              <p:nvPr/>
            </p:nvSpPr>
            <p:spPr bwMode="auto">
              <a:xfrm>
                <a:off x="3111" y="1642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441"/>
              <p:cNvSpPr>
                <a:spLocks noChangeShapeType="1"/>
              </p:cNvSpPr>
              <p:nvPr/>
            </p:nvSpPr>
            <p:spPr bwMode="auto">
              <a:xfrm>
                <a:off x="3376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442"/>
              <p:cNvSpPr>
                <a:spLocks noChangeShapeType="1"/>
              </p:cNvSpPr>
              <p:nvPr/>
            </p:nvSpPr>
            <p:spPr bwMode="auto">
              <a:xfrm>
                <a:off x="3111" y="1375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443"/>
              <p:cNvSpPr>
                <a:spLocks noChangeShapeType="1"/>
              </p:cNvSpPr>
              <p:nvPr/>
            </p:nvSpPr>
            <p:spPr bwMode="auto">
              <a:xfrm>
                <a:off x="3376" y="1375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444"/>
              <p:cNvSpPr>
                <a:spLocks noChangeShapeType="1"/>
              </p:cNvSpPr>
              <p:nvPr/>
            </p:nvSpPr>
            <p:spPr bwMode="auto">
              <a:xfrm>
                <a:off x="3111" y="1375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445"/>
              <p:cNvSpPr>
                <a:spLocks noChangeShapeType="1"/>
              </p:cNvSpPr>
              <p:nvPr/>
            </p:nvSpPr>
            <p:spPr bwMode="auto">
              <a:xfrm>
                <a:off x="3376" y="1642"/>
                <a:ext cx="262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446"/>
              <p:cNvSpPr>
                <a:spLocks noChangeShapeType="1"/>
              </p:cNvSpPr>
              <p:nvPr/>
            </p:nvSpPr>
            <p:spPr bwMode="auto">
              <a:xfrm>
                <a:off x="3901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447"/>
              <p:cNvSpPr>
                <a:spLocks noChangeShapeType="1"/>
              </p:cNvSpPr>
              <p:nvPr/>
            </p:nvSpPr>
            <p:spPr bwMode="auto">
              <a:xfrm>
                <a:off x="3638" y="1642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448"/>
              <p:cNvSpPr>
                <a:spLocks noChangeShapeType="1"/>
              </p:cNvSpPr>
              <p:nvPr/>
            </p:nvSpPr>
            <p:spPr bwMode="auto">
              <a:xfrm>
                <a:off x="3638" y="1909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449"/>
              <p:cNvSpPr>
                <a:spLocks noChangeShapeType="1"/>
              </p:cNvSpPr>
              <p:nvPr/>
            </p:nvSpPr>
            <p:spPr bwMode="auto">
              <a:xfrm>
                <a:off x="3638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450"/>
              <p:cNvSpPr>
                <a:spLocks noChangeShapeType="1"/>
              </p:cNvSpPr>
              <p:nvPr/>
            </p:nvSpPr>
            <p:spPr bwMode="auto">
              <a:xfrm>
                <a:off x="3376" y="1909"/>
                <a:ext cx="262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451"/>
              <p:cNvSpPr>
                <a:spLocks noChangeShapeType="1"/>
              </p:cNvSpPr>
              <p:nvPr/>
            </p:nvSpPr>
            <p:spPr bwMode="auto">
              <a:xfrm>
                <a:off x="3376" y="1909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452"/>
              <p:cNvSpPr>
                <a:spLocks noChangeShapeType="1"/>
              </p:cNvSpPr>
              <p:nvPr/>
            </p:nvSpPr>
            <p:spPr bwMode="auto">
              <a:xfrm>
                <a:off x="3111" y="2176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453"/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1" cy="7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454"/>
              <p:cNvSpPr>
                <a:spLocks noChangeShapeType="1"/>
              </p:cNvSpPr>
              <p:nvPr/>
            </p:nvSpPr>
            <p:spPr bwMode="auto">
              <a:xfrm>
                <a:off x="2848" y="1909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455"/>
              <p:cNvSpPr>
                <a:spLocks noChangeShapeType="1"/>
              </p:cNvSpPr>
              <p:nvPr/>
            </p:nvSpPr>
            <p:spPr bwMode="auto">
              <a:xfrm>
                <a:off x="2848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456"/>
              <p:cNvSpPr>
                <a:spLocks noChangeShapeType="1"/>
              </p:cNvSpPr>
              <p:nvPr/>
            </p:nvSpPr>
            <p:spPr bwMode="auto">
              <a:xfrm>
                <a:off x="2848" y="1642"/>
                <a:ext cx="263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457"/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26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458"/>
              <p:cNvSpPr>
                <a:spLocks noChangeShapeType="1"/>
              </p:cNvSpPr>
              <p:nvPr/>
            </p:nvSpPr>
            <p:spPr bwMode="auto">
              <a:xfrm>
                <a:off x="3111" y="1642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459"/>
              <p:cNvSpPr>
                <a:spLocks noChangeShapeType="1"/>
              </p:cNvSpPr>
              <p:nvPr/>
            </p:nvSpPr>
            <p:spPr bwMode="auto">
              <a:xfrm>
                <a:off x="3111" y="1909"/>
                <a:ext cx="1" cy="2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5" name="Line 491"/>
            <p:cNvSpPr>
              <a:spLocks noChangeShapeType="1"/>
            </p:cNvSpPr>
            <p:nvPr/>
          </p:nvSpPr>
          <p:spPr bwMode="auto">
            <a:xfrm flipV="1">
              <a:off x="4272" y="31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Horizontal Scroll 63"/>
          <p:cNvSpPr/>
          <p:nvPr/>
        </p:nvSpPr>
        <p:spPr>
          <a:xfrm>
            <a:off x="1571625" y="3929063"/>
            <a:ext cx="5715000" cy="2714625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Kocka ima šest strana.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Kocka ima dvanaest ivica.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Sve ivice su jednake po dužini.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Kocka ima osam temena.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Box 64"/>
          <p:cNvSpPr txBox="1">
            <a:spLocks noChangeArrowheads="1"/>
          </p:cNvSpPr>
          <p:nvPr/>
        </p:nvSpPr>
        <p:spPr bwMode="auto">
          <a:xfrm>
            <a:off x="5143500" y="3286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Box 65"/>
          <p:cNvSpPr txBox="1">
            <a:spLocks noChangeArrowheads="1"/>
          </p:cNvSpPr>
          <p:nvPr/>
        </p:nvSpPr>
        <p:spPr bwMode="auto">
          <a:xfrm>
            <a:off x="5143500" y="1071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66"/>
          <p:cNvSpPr txBox="1">
            <a:spLocks noChangeArrowheads="1"/>
          </p:cNvSpPr>
          <p:nvPr/>
        </p:nvSpPr>
        <p:spPr bwMode="auto">
          <a:xfrm>
            <a:off x="6143625" y="2143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67"/>
          <p:cNvSpPr txBox="1">
            <a:spLocks noChangeArrowheads="1"/>
          </p:cNvSpPr>
          <p:nvPr/>
        </p:nvSpPr>
        <p:spPr bwMode="auto">
          <a:xfrm>
            <a:off x="5143500" y="2143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68"/>
          <p:cNvSpPr txBox="1">
            <a:spLocks noChangeArrowheads="1"/>
          </p:cNvSpPr>
          <p:nvPr/>
        </p:nvSpPr>
        <p:spPr bwMode="auto">
          <a:xfrm>
            <a:off x="7143750" y="2143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69"/>
          <p:cNvSpPr txBox="1">
            <a:spLocks noChangeArrowheads="1"/>
          </p:cNvSpPr>
          <p:nvPr/>
        </p:nvSpPr>
        <p:spPr bwMode="auto">
          <a:xfrm>
            <a:off x="4143375" y="2143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70"/>
          <p:cNvSpPr txBox="1">
            <a:spLocks noChangeArrowheads="1"/>
          </p:cNvSpPr>
          <p:nvPr/>
        </p:nvSpPr>
        <p:spPr bwMode="auto">
          <a:xfrm>
            <a:off x="1428750" y="30003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914400" y="629980"/>
            <a:ext cx="8229600" cy="1214844"/>
          </a:xfrm>
          <a:blipFill>
            <a:blip r:embed="rId2" cstate="print"/>
            <a:stretch>
              <a:fillRect t="-1150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4099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701800"/>
            <a:ext cx="4216400" cy="4525963"/>
          </a:xfrm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2268538" y="260350"/>
            <a:ext cx="5108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</a:rPr>
              <a:t>Zapremina se meri nekom drugom zapreminom</a:t>
            </a:r>
            <a:r>
              <a:rPr lang="en-US" altLang="en-US"/>
              <a:t>.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14800" y="2974258"/>
            <a:ext cx="440762" cy="343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260648"/>
            <a:ext cx="7704856" cy="2308324"/>
          </a:xfrm>
          <a:prstGeom prst="rect">
            <a:avLst/>
          </a:prstGeom>
          <a:blipFill>
            <a:blip r:embed="rId2" cstate="print"/>
            <a:stretch>
              <a:fillRect l="-712" t="-1587" b="-343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3244334"/>
            <a:ext cx="2407888" cy="369332"/>
          </a:xfrm>
          <a:prstGeom prst="rect">
            <a:avLst/>
          </a:prstGeom>
          <a:blipFill>
            <a:blip r:embed="rId3" cstate="print"/>
            <a:stretch>
              <a:fillRect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3536950" y="4273550"/>
            <a:ext cx="53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  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6101" y="3731221"/>
            <a:ext cx="1856845" cy="369332"/>
          </a:xfrm>
          <a:prstGeom prst="rect">
            <a:avLst/>
          </a:prstGeom>
          <a:blipFill>
            <a:blip r:embed="rId4" cstate="print"/>
            <a:stretch>
              <a:fillRect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739775" y="3749675"/>
            <a:ext cx="37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739775" y="4138613"/>
            <a:ext cx="217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6101" y="4138963"/>
            <a:ext cx="730393" cy="369332"/>
          </a:xfrm>
          <a:prstGeom prst="rect">
            <a:avLst/>
          </a:prstGeom>
          <a:blipFill>
            <a:blip r:embed="rId5" cstate="print"/>
            <a:stretch>
              <a:fillRect t="-9836" r="-5833" b="-2459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1641475" y="3741738"/>
            <a:ext cx="122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1000</a:t>
            </a:r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1685925" y="4138613"/>
            <a:ext cx="69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1000</a:t>
            </a:r>
          </a:p>
        </p:txBody>
      </p:sp>
      <p:sp>
        <p:nvSpPr>
          <p:cNvPr id="17" name="Rectangle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29856" y="3735064"/>
            <a:ext cx="659861" cy="3693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18" name="Rectangle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57621" y="4138963"/>
            <a:ext cx="748025" cy="3693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5133" name="Picture 2" descr="Zapremin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3638" y="303213"/>
            <a:ext cx="5297487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pPr eaLnBrk="1" hangingPunct="1"/>
            <a:r>
              <a:rPr lang="sr-Latn-CS" altLang="en-US" sz="2800" smtClean="0">
                <a:cs typeface="Calibri" pitchFamily="34" charset="0"/>
              </a:rPr>
              <a:t>Zapamti!</a:t>
            </a:r>
            <a:br>
              <a:rPr lang="sr-Latn-CS" altLang="en-US" sz="2800" smtClean="0">
                <a:cs typeface="Calibri" pitchFamily="34" charset="0"/>
              </a:rPr>
            </a:br>
            <a:r>
              <a:rPr lang="sr-Latn-CS" altLang="en-US" sz="2800" smtClean="0">
                <a:cs typeface="Calibri" pitchFamily="34" charset="0"/>
              </a:rPr>
              <a:t>Opšta formula za izračunavanje zapremine kocke je:</a:t>
            </a:r>
            <a:endParaRPr lang="en-US" altLang="en-US" sz="2800" smtClean="0">
              <a:cs typeface="Calibri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4714875" y="2071688"/>
            <a:ext cx="2928938" cy="2143125"/>
          </a:xfrm>
        </p:spPr>
        <p:txBody>
          <a:bodyPr/>
          <a:lstStyle/>
          <a:p>
            <a:pPr eaLnBrk="1" hangingPunct="1"/>
            <a:r>
              <a:rPr lang="sr-Latn-CS" alt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= a ∙ a ∙ a</a:t>
            </a:r>
          </a:p>
          <a:p>
            <a:pPr eaLnBrk="1" hangingPunct="1"/>
            <a:r>
              <a:rPr lang="en-US" altLang="en-US" sz="2000" b="1" smtClean="0">
                <a:solidFill>
                  <a:srgbClr val="FD1727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altLang="en-US" sz="2000" b="1" smtClean="0">
                <a:solidFill>
                  <a:srgbClr val="FD1727"/>
                </a:solidFill>
                <a:latin typeface="Times New Roman" pitchFamily="18" charset="0"/>
                <a:cs typeface="Times New Roman" pitchFamily="18" charset="0"/>
              </a:rPr>
              <a:t>li</a:t>
            </a:r>
          </a:p>
          <a:p>
            <a:pPr eaLnBrk="1" hangingPunct="1"/>
            <a:r>
              <a:rPr lang="sr-Latn-CS" alt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= a</a:t>
            </a:r>
            <a:endParaRPr lang="en-US" altLang="en-US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iet_kocka1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2571744"/>
            <a:ext cx="3000366" cy="301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23850" y="5516563"/>
            <a:ext cx="357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A</a:t>
            </a:r>
            <a:endParaRPr lang="en-US" altLang="en-US" b="1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627313" y="55165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B</a:t>
            </a:r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3203575" y="4437063"/>
            <a:ext cx="357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C</a:t>
            </a:r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1331913" y="44370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D</a:t>
            </a:r>
          </a:p>
        </p:txBody>
      </p:sp>
      <p:sp>
        <p:nvSpPr>
          <p:cNvPr id="6153" name="TextBox 5"/>
          <p:cNvSpPr txBox="1">
            <a:spLocks noChangeArrowheads="1"/>
          </p:cNvSpPr>
          <p:nvPr/>
        </p:nvSpPr>
        <p:spPr bwMode="auto">
          <a:xfrm>
            <a:off x="250825" y="3068638"/>
            <a:ext cx="357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E</a:t>
            </a:r>
          </a:p>
        </p:txBody>
      </p:sp>
      <p:sp>
        <p:nvSpPr>
          <p:cNvPr id="6154" name="TextBox 5"/>
          <p:cNvSpPr txBox="1">
            <a:spLocks noChangeArrowheads="1"/>
          </p:cNvSpPr>
          <p:nvPr/>
        </p:nvSpPr>
        <p:spPr bwMode="auto">
          <a:xfrm>
            <a:off x="2484438" y="3068638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F</a:t>
            </a:r>
          </a:p>
        </p:txBody>
      </p:sp>
      <p:sp>
        <p:nvSpPr>
          <p:cNvPr id="6155" name="TextBox 5"/>
          <p:cNvSpPr txBox="1">
            <a:spLocks noChangeArrowheads="1"/>
          </p:cNvSpPr>
          <p:nvPr/>
        </p:nvSpPr>
        <p:spPr bwMode="auto">
          <a:xfrm>
            <a:off x="3276600" y="2276475"/>
            <a:ext cx="357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G</a:t>
            </a:r>
          </a:p>
        </p:txBody>
      </p:sp>
      <p:sp>
        <p:nvSpPr>
          <p:cNvPr id="6156" name="TextBox 5"/>
          <p:cNvSpPr txBox="1">
            <a:spLocks noChangeArrowheads="1"/>
          </p:cNvSpPr>
          <p:nvPr/>
        </p:nvSpPr>
        <p:spPr bwMode="auto">
          <a:xfrm>
            <a:off x="1331913" y="2276475"/>
            <a:ext cx="357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H</a:t>
            </a:r>
          </a:p>
        </p:txBody>
      </p:sp>
      <p:sp>
        <p:nvSpPr>
          <p:cNvPr id="6157" name="TextBox 7"/>
          <p:cNvSpPr txBox="1">
            <a:spLocks noChangeArrowheads="1"/>
          </p:cNvSpPr>
          <p:nvPr/>
        </p:nvSpPr>
        <p:spPr bwMode="auto">
          <a:xfrm>
            <a:off x="6597650" y="2959100"/>
            <a:ext cx="28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Latn-CS" alt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3892550" y="3529013"/>
            <a:ext cx="4786313" cy="2357437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Latn-CS" sz="2400" b="1" dirty="0">
                <a:solidFill>
                  <a:schemeClr val="bg1"/>
                </a:solidFill>
                <a:cs typeface="Times New Roman" pitchFamily="18" charset="0"/>
              </a:rPr>
              <a:t>ZAPREMINA KOCKE JE JEDNAKA KUBU (TREĆEM STEPENU) DUŽINE IVICE.</a:t>
            </a:r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50863" y="255588"/>
            <a:ext cx="7772400" cy="1143000"/>
          </a:xfrm>
        </p:spPr>
        <p:txBody>
          <a:bodyPr/>
          <a:lstStyle/>
          <a:p>
            <a:pPr eaLnBrk="1" hangingPunct="1"/>
            <a:r>
              <a:rPr lang="sr-Latn-CS" altLang="en-US" sz="28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IZRAČUNAVANJE ZAPREMINE KOCKE</a:t>
            </a:r>
            <a:endParaRPr lang="en-US" altLang="en-US" sz="2800" b="1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1550" y="1643063"/>
            <a:ext cx="5291138" cy="4143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sr-Latn-CS" dirty="0"/>
              <a:t> </a:t>
            </a: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Na slici je prikazana kocka čija je dužina ivice 4cm.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sr-Latn-C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To je, dakle, kvadar kod koga je</a:t>
            </a: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       a = b = c = 4cm.</a:t>
            </a: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       V= a ∙ b ∙ c</a:t>
            </a: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sr-Latn-C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V = 4cm ∙ 4cm ∙ 4cm</a:t>
            </a: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sr-Latn-C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Latn-C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= 64 cm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Picture 3" descr="siet_kocka1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9" y="2161688"/>
            <a:ext cx="3000366" cy="301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12"/>
          <p:cNvSpPr txBox="1">
            <a:spLocks noChangeArrowheads="1"/>
          </p:cNvSpPr>
          <p:nvPr/>
        </p:nvSpPr>
        <p:spPr bwMode="auto">
          <a:xfrm rot="-2801292">
            <a:off x="2747963" y="4676775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Latn-CS" altLang="en-US">
                <a:latin typeface="Times New Roman" pitchFamily="18" charset="0"/>
                <a:cs typeface="Times New Roman" pitchFamily="18" charset="0"/>
              </a:rPr>
              <a:t>4cm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13"/>
          <p:cNvSpPr txBox="1">
            <a:spLocks noChangeArrowheads="1"/>
          </p:cNvSpPr>
          <p:nvPr/>
        </p:nvSpPr>
        <p:spPr bwMode="auto">
          <a:xfrm>
            <a:off x="1143000" y="514350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Latn-CS" altLang="en-US">
                <a:latin typeface="Times New Roman" pitchFamily="18" charset="0"/>
                <a:cs typeface="Times New Roman" pitchFamily="18" charset="0"/>
              </a:rPr>
              <a:t>4cm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14"/>
          <p:cNvSpPr txBox="1">
            <a:spLocks noChangeArrowheads="1"/>
          </p:cNvSpPr>
          <p:nvPr/>
        </p:nvSpPr>
        <p:spPr bwMode="auto">
          <a:xfrm rot="-5400000">
            <a:off x="2006600" y="385127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Latn-CS" altLang="en-US">
                <a:latin typeface="Times New Roman" pitchFamily="18" charset="0"/>
                <a:cs typeface="Times New Roman" pitchFamily="18" charset="0"/>
              </a:rPr>
              <a:t>4cm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15"/>
          <p:cNvSpPr txBox="1">
            <a:spLocks noChangeArrowheads="1"/>
          </p:cNvSpPr>
          <p:nvPr/>
        </p:nvSpPr>
        <p:spPr bwMode="auto">
          <a:xfrm>
            <a:off x="142875" y="50720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A</a:t>
            </a:r>
            <a:endParaRPr lang="en-US" altLang="en-US" b="1"/>
          </a:p>
        </p:txBody>
      </p:sp>
      <p:sp>
        <p:nvSpPr>
          <p:cNvPr id="7177" name="TextBox 16"/>
          <p:cNvSpPr txBox="1">
            <a:spLocks noChangeArrowheads="1"/>
          </p:cNvSpPr>
          <p:nvPr/>
        </p:nvSpPr>
        <p:spPr bwMode="auto">
          <a:xfrm>
            <a:off x="2286000" y="50720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B</a:t>
            </a:r>
            <a:endParaRPr lang="en-US" altLang="en-US" b="1"/>
          </a:p>
        </p:txBody>
      </p:sp>
      <p:sp>
        <p:nvSpPr>
          <p:cNvPr id="7178" name="TextBox 17"/>
          <p:cNvSpPr txBox="1">
            <a:spLocks noChangeArrowheads="1"/>
          </p:cNvSpPr>
          <p:nvPr/>
        </p:nvSpPr>
        <p:spPr bwMode="auto">
          <a:xfrm>
            <a:off x="3000375" y="4000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C</a:t>
            </a:r>
            <a:endParaRPr lang="en-US" altLang="en-US" b="1"/>
          </a:p>
        </p:txBody>
      </p:sp>
      <p:sp>
        <p:nvSpPr>
          <p:cNvPr id="7179" name="TextBox 18"/>
          <p:cNvSpPr txBox="1">
            <a:spLocks noChangeArrowheads="1"/>
          </p:cNvSpPr>
          <p:nvPr/>
        </p:nvSpPr>
        <p:spPr bwMode="auto">
          <a:xfrm>
            <a:off x="1143000" y="4000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D</a:t>
            </a:r>
            <a:endParaRPr lang="en-US" altLang="en-US" b="1"/>
          </a:p>
        </p:txBody>
      </p:sp>
      <p:sp>
        <p:nvSpPr>
          <p:cNvPr id="7180" name="TextBox 19"/>
          <p:cNvSpPr txBox="1">
            <a:spLocks noChangeArrowheads="1"/>
          </p:cNvSpPr>
          <p:nvPr/>
        </p:nvSpPr>
        <p:spPr bwMode="auto">
          <a:xfrm>
            <a:off x="142875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E</a:t>
            </a:r>
            <a:endParaRPr lang="en-US" altLang="en-US" b="1"/>
          </a:p>
        </p:txBody>
      </p:sp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2286000" y="26431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F</a:t>
            </a:r>
            <a:endParaRPr lang="en-US" altLang="en-US" b="1"/>
          </a:p>
        </p:txBody>
      </p:sp>
      <p:sp>
        <p:nvSpPr>
          <p:cNvPr id="7182" name="TextBox 21"/>
          <p:cNvSpPr txBox="1">
            <a:spLocks noChangeArrowheads="1"/>
          </p:cNvSpPr>
          <p:nvPr/>
        </p:nvSpPr>
        <p:spPr bwMode="auto">
          <a:xfrm>
            <a:off x="3000375" y="1857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G</a:t>
            </a:r>
            <a:endParaRPr lang="en-US" altLang="en-US" b="1"/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1071563" y="1857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H</a:t>
            </a:r>
            <a:endParaRPr lang="en-US" altLang="en-US" b="1"/>
          </a:p>
        </p:txBody>
      </p:sp>
      <p:sp>
        <p:nvSpPr>
          <p:cNvPr id="7184" name="TextBox 8"/>
          <p:cNvSpPr txBox="1">
            <a:spLocks noChangeArrowheads="1"/>
          </p:cNvSpPr>
          <p:nvPr/>
        </p:nvSpPr>
        <p:spPr bwMode="auto">
          <a:xfrm>
            <a:off x="5083175" y="40909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r-Latn-CS" alt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3" y="785813"/>
            <a:ext cx="8215312" cy="1470025"/>
          </a:xfrm>
        </p:spPr>
        <p:txBody>
          <a:bodyPr/>
          <a:lstStyle/>
          <a:p>
            <a:r>
              <a:rPr lang="sr-Latn-CS" altLang="en-US" sz="2400" b="1" smtClean="0">
                <a:latin typeface="Arial" charset="0"/>
                <a:cs typeface="Arial" charset="0"/>
              </a:rPr>
              <a:t>KAKO IZRAČUNAVAMO ZAPREMINU KVADRA?</a:t>
            </a:r>
            <a:endParaRPr lang="en-US" alt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8325" y="2217738"/>
            <a:ext cx="4429125" cy="33766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sr-Latn-CS" dirty="0"/>
              <a:t> </a:t>
            </a:r>
            <a:r>
              <a:rPr lang="sr-Latn-CS" sz="2800" b="1" dirty="0">
                <a:cs typeface="Calibri" panose="020F0502020204030204" pitchFamily="34" charset="0"/>
              </a:rPr>
              <a:t>Zapremina</a:t>
            </a:r>
            <a:r>
              <a:rPr lang="en-US" sz="2800" b="1" dirty="0">
                <a:cs typeface="Calibri" panose="020F0502020204030204" pitchFamily="34" charset="0"/>
              </a:rPr>
              <a:t> </a:t>
            </a:r>
            <a:r>
              <a:rPr lang="sr-Latn-CS" sz="2800" b="1" dirty="0" err="1">
                <a:cs typeface="Calibri" panose="020F0502020204030204" pitchFamily="34" charset="0"/>
              </a:rPr>
              <a:t>kvadra</a:t>
            </a:r>
            <a:r>
              <a:rPr lang="sr-Latn-CS" sz="2800" b="1" dirty="0">
                <a:cs typeface="Calibri" panose="020F0502020204030204" pitchFamily="34" charset="0"/>
              </a:rPr>
              <a:t> čije su dimenzije a, b, c izračunava se po formuli:</a:t>
            </a:r>
          </a:p>
          <a:p>
            <a:pPr>
              <a:defRPr/>
            </a:pPr>
            <a:r>
              <a:rPr lang="sr-Latn-C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a ∙ b ∙ c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sr-Latn-C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dirty="0">
                <a:solidFill>
                  <a:schemeClr val="tx1"/>
                </a:solidFill>
                <a:cs typeface="Calibri" panose="020F0502020204030204" pitchFamily="34" charset="0"/>
              </a:rPr>
              <a:t>Zapremina kvadra je jednaka </a:t>
            </a:r>
            <a:r>
              <a:rPr lang="sr-Latn-CS" sz="2800" b="1" dirty="0">
                <a:solidFill>
                  <a:srgbClr val="FFFF00"/>
                </a:solidFill>
                <a:cs typeface="Calibri" panose="020F0502020204030204" pitchFamily="34" charset="0"/>
              </a:rPr>
              <a:t>proizvodu njegovih dimenzija.</a:t>
            </a:r>
          </a:p>
        </p:txBody>
      </p:sp>
      <p:pic>
        <p:nvPicPr>
          <p:cNvPr id="4" name="Picture 3" descr="image0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2217738"/>
            <a:ext cx="3962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357563" y="571500"/>
            <a:ext cx="4454525" cy="928688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1. Zadatak  ( uradi u svesci </a:t>
            </a:r>
            <a:r>
              <a:rPr lang="en-US" altLang="en-US" sz="350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Subtitle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4027961" y="1821656"/>
            <a:ext cx="4900612" cy="1785937"/>
          </a:xfrm>
          <a:blipFill>
            <a:blip r:embed="rId2" cstate="print"/>
            <a:stretch>
              <a:fillRect l="-3856" t="-5802" b="-169966"/>
            </a:stretch>
          </a:blipFill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dirty="0">
                <a:noFill/>
              </a:rPr>
              <a:t> </a:t>
            </a:r>
          </a:p>
        </p:txBody>
      </p:sp>
      <p:pic>
        <p:nvPicPr>
          <p:cNvPr id="4" name="Picture 3" descr="siet_kocka1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2214554"/>
            <a:ext cx="3429024" cy="34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642938" y="5572125"/>
            <a:ext cx="178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sz="2400" b="1">
                <a:latin typeface="Times New Roman" pitchFamily="18" charset="0"/>
                <a:cs typeface="Times New Roman" pitchFamily="18" charset="0"/>
              </a:rPr>
              <a:t>8 dm 5 cm</a:t>
            </a:r>
            <a:endParaRPr lang="en-US" alt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142875" y="5643563"/>
            <a:ext cx="357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A</a:t>
            </a:r>
            <a:endParaRPr lang="en-US" altLang="en-US" b="1"/>
          </a:p>
        </p:txBody>
      </p:sp>
      <p:sp>
        <p:nvSpPr>
          <p:cNvPr id="9223" name="TextBox 5"/>
          <p:cNvSpPr txBox="1">
            <a:spLocks noChangeArrowheads="1"/>
          </p:cNvSpPr>
          <p:nvPr/>
        </p:nvSpPr>
        <p:spPr bwMode="auto">
          <a:xfrm>
            <a:off x="2643188" y="56435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B</a:t>
            </a:r>
          </a:p>
        </p:txBody>
      </p:sp>
      <p:sp>
        <p:nvSpPr>
          <p:cNvPr id="9224" name="TextBox 5"/>
          <p:cNvSpPr txBox="1">
            <a:spLocks noChangeArrowheads="1"/>
          </p:cNvSpPr>
          <p:nvPr/>
        </p:nvSpPr>
        <p:spPr bwMode="auto">
          <a:xfrm>
            <a:off x="3357563" y="4357688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C</a:t>
            </a:r>
            <a:endParaRPr lang="en-US" altLang="en-US" b="1"/>
          </a:p>
        </p:txBody>
      </p:sp>
      <p:sp>
        <p:nvSpPr>
          <p:cNvPr id="9225" name="TextBox 5"/>
          <p:cNvSpPr txBox="1">
            <a:spLocks noChangeArrowheads="1"/>
          </p:cNvSpPr>
          <p:nvPr/>
        </p:nvSpPr>
        <p:spPr bwMode="auto">
          <a:xfrm>
            <a:off x="1214438" y="4357688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D</a:t>
            </a:r>
            <a:endParaRPr lang="en-US" altLang="en-US" b="1"/>
          </a:p>
        </p:txBody>
      </p:sp>
      <p:sp>
        <p:nvSpPr>
          <p:cNvPr id="9226" name="TextBox 5"/>
          <p:cNvSpPr txBox="1">
            <a:spLocks noChangeArrowheads="1"/>
          </p:cNvSpPr>
          <p:nvPr/>
        </p:nvSpPr>
        <p:spPr bwMode="auto">
          <a:xfrm>
            <a:off x="0" y="2714625"/>
            <a:ext cx="357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E</a:t>
            </a:r>
            <a:endParaRPr lang="en-US" altLang="en-US" b="1"/>
          </a:p>
        </p:txBody>
      </p:sp>
      <p:sp>
        <p:nvSpPr>
          <p:cNvPr id="9227" name="TextBox 5"/>
          <p:cNvSpPr txBox="1">
            <a:spLocks noChangeArrowheads="1"/>
          </p:cNvSpPr>
          <p:nvPr/>
        </p:nvSpPr>
        <p:spPr bwMode="auto">
          <a:xfrm>
            <a:off x="2571750" y="2714625"/>
            <a:ext cx="357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F</a:t>
            </a:r>
            <a:endParaRPr lang="en-US" altLang="en-US" b="1"/>
          </a:p>
        </p:txBody>
      </p:sp>
      <p:sp>
        <p:nvSpPr>
          <p:cNvPr id="9228" name="TextBox 5"/>
          <p:cNvSpPr txBox="1">
            <a:spLocks noChangeArrowheads="1"/>
          </p:cNvSpPr>
          <p:nvPr/>
        </p:nvSpPr>
        <p:spPr bwMode="auto">
          <a:xfrm>
            <a:off x="928688" y="1857375"/>
            <a:ext cx="357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H</a:t>
            </a:r>
            <a:endParaRPr lang="en-US" altLang="en-US" b="1"/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3429000" y="1857375"/>
            <a:ext cx="357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altLang="en-US" b="1"/>
              <a:t>G</a:t>
            </a:r>
            <a:endParaRPr lang="en-US" altLang="en-US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738" y="288925"/>
            <a:ext cx="504031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RS" sz="2000" dirty="0">
                <a:latin typeface="Arial" panose="020B0604020202020204" pitchFamily="34" charset="0"/>
              </a:rPr>
              <a:t>2</a:t>
            </a:r>
            <a:r>
              <a:rPr lang="sr-Latn-RS" sz="2800" dirty="0">
                <a:latin typeface="+mn-lt"/>
              </a:rPr>
              <a:t>. Zadatak </a:t>
            </a:r>
          </a:p>
          <a:p>
            <a:pPr>
              <a:defRPr/>
            </a:pPr>
            <a:r>
              <a:rPr lang="sr-Latn-RS" sz="2800" dirty="0">
                <a:latin typeface="+mn-lt"/>
              </a:rPr>
              <a:t>Izračunaj zapreminu </a:t>
            </a:r>
            <a:r>
              <a:rPr lang="sr-Latn-RS" sz="2800" dirty="0" err="1">
                <a:latin typeface="+mn-lt"/>
              </a:rPr>
              <a:t>kvadara</a:t>
            </a:r>
            <a:r>
              <a:rPr lang="sr-Latn-RS" sz="2800" dirty="0">
                <a:latin typeface="+mn-lt"/>
              </a:rPr>
              <a:t> čije su dimenzije: </a:t>
            </a:r>
            <a:endParaRPr lang="en-US" sz="28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0350" y="1595438"/>
            <a:ext cx="1300163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sz="2400" b="1" dirty="0">
                <a:latin typeface="+mn-lt"/>
                <a:cs typeface="Times New Roman" pitchFamily="18" charset="0"/>
              </a:rPr>
              <a:t>a =  8cm </a:t>
            </a:r>
          </a:p>
          <a:p>
            <a:pPr>
              <a:defRPr/>
            </a:pPr>
            <a:r>
              <a:rPr lang="sr-Latn-CS" sz="2400" b="1" dirty="0">
                <a:latin typeface="+mn-lt"/>
                <a:cs typeface="Times New Roman" pitchFamily="18" charset="0"/>
              </a:rPr>
              <a:t>b = 2cm</a:t>
            </a:r>
          </a:p>
          <a:p>
            <a:pPr>
              <a:defRPr/>
            </a:pPr>
            <a:r>
              <a:rPr lang="sr-Latn-CS" sz="2400" b="1" dirty="0">
                <a:latin typeface="+mn-lt"/>
                <a:cs typeface="Times New Roman" pitchFamily="18" charset="0"/>
              </a:rPr>
              <a:t>c = 4cm</a:t>
            </a:r>
            <a:endParaRPr lang="en-US" sz="2400" dirty="0">
              <a:latin typeface="+mn-lt"/>
            </a:endParaRPr>
          </a:p>
        </p:txBody>
      </p:sp>
      <p:pic>
        <p:nvPicPr>
          <p:cNvPr id="6" name="Picture 5" descr="image0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476250"/>
            <a:ext cx="3962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248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PONOVIMO:</vt:lpstr>
      <vt:lpstr>Slide 2</vt:lpstr>
      <vt:lpstr> </vt:lpstr>
      <vt:lpstr>Slide 4</vt:lpstr>
      <vt:lpstr>Zapamti! Opšta formula za izračunavanje zapremine kocke je:</vt:lpstr>
      <vt:lpstr>IZRAČUNAVANJE ZAPREMINE KOCKE</vt:lpstr>
      <vt:lpstr>KAKO IZRAČUNAVAMO ZAPREMINU KVADRA?</vt:lpstr>
      <vt:lpstr>1. Zadatak  ( uradi u svesci )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PONOVIMO:</dc:title>
  <dc:creator>Vujic</dc:creator>
  <cp:lastModifiedBy>Nenad</cp:lastModifiedBy>
  <cp:revision>47</cp:revision>
  <dcterms:created xsi:type="dcterms:W3CDTF">2009-05-13T19:48:02Z</dcterms:created>
  <dcterms:modified xsi:type="dcterms:W3CDTF">2020-05-27T13:49:15Z</dcterms:modified>
</cp:coreProperties>
</file>