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D9805130-EFE9-4B19-B369-B56A07542380}">
          <p14:sldIdLst>
            <p14:sldId id="256"/>
            <p14:sldId id="257"/>
            <p14:sldId id="259"/>
            <p14:sldId id="258"/>
            <p14:sldId id="260"/>
            <p14:sldId id="261"/>
            <p14:sldId id="262"/>
            <p14:sldId id="263"/>
            <p14:sldId id="264"/>
            <p14:sldId id="265"/>
            <p14:sldId id="266"/>
            <p14:sldId id="267"/>
            <p14:sldId id="268"/>
            <p14:sldId id="269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0083"/>
    <a:srgbClr val="00217E"/>
    <a:srgbClr val="FF0D97"/>
    <a:srgbClr val="FF9933"/>
    <a:srgbClr val="9EFF29"/>
    <a:srgbClr val="003635"/>
    <a:srgbClr val="5DD5FF"/>
    <a:srgbClr val="600000"/>
    <a:srgbClr val="FF8225"/>
    <a:srgbClr val="FF254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362" autoAdjust="0"/>
  </p:normalViewPr>
  <p:slideViewPr>
    <p:cSldViewPr snapToGrid="0">
      <p:cViewPr>
        <p:scale>
          <a:sx n="129" d="100"/>
          <a:sy n="129" d="100"/>
        </p:scale>
        <p:origin x="-72" y="-7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D18E60-4300-4729-A0D7-6AB984C3922D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533E96-F078-4B3D-A8F4-F1AF21EBC3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3001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350B06-B074-48FC-8CFD-53D2CD8FB95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5968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533E96-F078-4B3D-A8F4-F1AF21EBC35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12291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86701" y="1644445"/>
            <a:ext cx="7801893" cy="1777181"/>
          </a:xfr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algn="l">
              <a:defRPr sz="3600">
                <a:solidFill>
                  <a:srgbClr val="E60083"/>
                </a:solidFill>
              </a:defRPr>
            </a:lvl1pPr>
          </a:lstStyle>
          <a:p>
            <a:r>
              <a:rPr lang="en-US" dirty="0"/>
              <a:t>Click to edit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Master </a:t>
            </a:r>
            <a:r>
              <a:rPr lang="en-US" dirty="0"/>
              <a:t>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4070" y="3491683"/>
            <a:ext cx="7766107" cy="678426"/>
          </a:xfrm>
        </p:spPr>
        <p:txBody>
          <a:bodyPr>
            <a:normAutofit/>
          </a:bodyPr>
          <a:lstStyle>
            <a:lvl1pPr marL="0" indent="0" algn="l">
              <a:buNone/>
              <a:defRPr sz="2800" b="0" i="0">
                <a:solidFill>
                  <a:srgbClr val="00217E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</a:t>
            </a:r>
            <a:r>
              <a:rPr lang="en-US" dirty="0" smtClean="0"/>
              <a:t>Master </a:t>
            </a:r>
            <a:r>
              <a:rPr lang="en-US" dirty="0"/>
              <a:t>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E:\websites\free-power-point-templates\2012\logos.png">
            <a:extLst>
              <a:ext uri="{FF2B5EF4-FFF2-40B4-BE49-F238E27FC236}">
                <a16:creationId xmlns:a16="http://schemas.microsoft.com/office/drawing/2014/main" xmlns="" id="{08B89D22-1D6E-450B-881F-4D2A4C527F7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08475" y="2326213"/>
            <a:ext cx="1463784" cy="526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442" y="320203"/>
            <a:ext cx="8259098" cy="763526"/>
          </a:xfrm>
        </p:spPr>
        <p:txBody>
          <a:bodyPr>
            <a:normAutofit/>
          </a:bodyPr>
          <a:lstStyle>
            <a:lvl1pPr algn="l">
              <a:defRPr sz="3600" baseline="0">
                <a:solidFill>
                  <a:srgbClr val="E60083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1445" y="1224116"/>
            <a:ext cx="8244349" cy="3524865"/>
          </a:xfrm>
        </p:spPr>
        <p:txBody>
          <a:bodyPr/>
          <a:lstStyle>
            <a:lvl1pPr algn="l">
              <a:defRPr sz="2800">
                <a:solidFill>
                  <a:srgbClr val="00217E"/>
                </a:solidFill>
              </a:defRPr>
            </a:lvl1pPr>
            <a:lvl2pPr algn="l">
              <a:defRPr>
                <a:solidFill>
                  <a:srgbClr val="00217E"/>
                </a:solidFill>
              </a:defRPr>
            </a:lvl2pPr>
            <a:lvl3pPr algn="l">
              <a:defRPr>
                <a:solidFill>
                  <a:srgbClr val="00217E"/>
                </a:solidFill>
              </a:defRPr>
            </a:lvl3pPr>
            <a:lvl4pPr algn="l">
              <a:defRPr>
                <a:solidFill>
                  <a:srgbClr val="00217E"/>
                </a:solidFill>
              </a:defRPr>
            </a:lvl4pPr>
            <a:lvl5pPr algn="l">
              <a:defRPr>
                <a:solidFill>
                  <a:srgbClr val="00217E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6386" y="487653"/>
            <a:ext cx="6618881" cy="725349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E60083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574" y="1260986"/>
            <a:ext cx="6644149" cy="3508626"/>
          </a:xfrm>
        </p:spPr>
        <p:txBody>
          <a:bodyPr/>
          <a:lstStyle>
            <a:lvl1pPr>
              <a:defRPr sz="2800">
                <a:solidFill>
                  <a:srgbClr val="00217E"/>
                </a:solidFill>
              </a:defRPr>
            </a:lvl1pPr>
            <a:lvl2pPr>
              <a:defRPr>
                <a:solidFill>
                  <a:srgbClr val="00217E"/>
                </a:solidFill>
              </a:defRPr>
            </a:lvl2pPr>
            <a:lvl3pPr>
              <a:defRPr>
                <a:solidFill>
                  <a:srgbClr val="00217E"/>
                </a:solidFill>
              </a:defRPr>
            </a:lvl3pPr>
            <a:lvl4pPr>
              <a:defRPr>
                <a:solidFill>
                  <a:srgbClr val="00217E"/>
                </a:solidFill>
              </a:defRPr>
            </a:lvl4pPr>
            <a:lvl5pPr>
              <a:defRPr>
                <a:solidFill>
                  <a:srgbClr val="00217E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7945" y="308513"/>
            <a:ext cx="8093365" cy="763525"/>
          </a:xfrm>
        </p:spPr>
        <p:txBody>
          <a:bodyPr>
            <a:normAutofit/>
          </a:bodyPr>
          <a:lstStyle>
            <a:lvl1pPr algn="l">
              <a:defRPr sz="3600" baseline="0">
                <a:solidFill>
                  <a:srgbClr val="E60083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6879" y="1699761"/>
            <a:ext cx="4040188" cy="47982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rgbClr val="00217E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6879" y="2172158"/>
            <a:ext cx="4040188" cy="2276294"/>
          </a:xfrm>
        </p:spPr>
        <p:txBody>
          <a:bodyPr/>
          <a:lstStyle>
            <a:lvl1pPr algn="ctr">
              <a:defRPr sz="2400">
                <a:solidFill>
                  <a:srgbClr val="00217E"/>
                </a:solidFill>
              </a:defRPr>
            </a:lvl1pPr>
            <a:lvl2pPr algn="ctr">
              <a:defRPr sz="2000">
                <a:solidFill>
                  <a:srgbClr val="00217E"/>
                </a:solidFill>
              </a:defRPr>
            </a:lvl2pPr>
            <a:lvl3pPr algn="ctr">
              <a:defRPr sz="1800">
                <a:solidFill>
                  <a:srgbClr val="00217E"/>
                </a:solidFill>
              </a:defRPr>
            </a:lvl3pPr>
            <a:lvl4pPr algn="ctr">
              <a:defRPr sz="1600">
                <a:solidFill>
                  <a:srgbClr val="00217E"/>
                </a:solidFill>
              </a:defRPr>
            </a:lvl4pPr>
            <a:lvl5pPr algn="ctr">
              <a:defRPr sz="1600">
                <a:solidFill>
                  <a:srgbClr val="00217E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000" y="1699761"/>
            <a:ext cx="4041775" cy="47982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rgbClr val="00217E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2000" y="2172158"/>
            <a:ext cx="4041775" cy="2276294"/>
          </a:xfrm>
        </p:spPr>
        <p:txBody>
          <a:bodyPr/>
          <a:lstStyle>
            <a:lvl1pPr algn="ctr">
              <a:defRPr sz="2400">
                <a:solidFill>
                  <a:srgbClr val="00217E"/>
                </a:solidFill>
              </a:defRPr>
            </a:lvl1pPr>
            <a:lvl2pPr algn="ctr">
              <a:defRPr sz="2000">
                <a:solidFill>
                  <a:srgbClr val="00217E"/>
                </a:solidFill>
              </a:defRPr>
            </a:lvl2pPr>
            <a:lvl3pPr algn="ctr">
              <a:defRPr sz="1800">
                <a:solidFill>
                  <a:srgbClr val="00217E"/>
                </a:solidFill>
              </a:defRPr>
            </a:lvl3pPr>
            <a:lvl4pPr algn="ctr">
              <a:defRPr sz="1600">
                <a:solidFill>
                  <a:srgbClr val="00217E"/>
                </a:solidFill>
              </a:defRPr>
            </a:lvl4pPr>
            <a:lvl5pPr algn="ctr">
              <a:defRPr sz="1600">
                <a:solidFill>
                  <a:srgbClr val="00217E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2/22/2021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2/22/2021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2/22/2021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2/22/2021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11E867DF-3DCA-4725-94F0-F2B6BD747A82}"/>
              </a:ext>
            </a:extLst>
          </p:cNvPr>
          <p:cNvSpPr txBox="1"/>
          <p:nvPr userDrawn="1"/>
        </p:nvSpPr>
        <p:spPr>
          <a:xfrm>
            <a:off x="-9150" y="5213747"/>
            <a:ext cx="83896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This presentation uses a free template provided by FPPT.com</a:t>
            </a:r>
          </a:p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www.free-power-point-templates.com</a:t>
            </a:r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34182" y="1703439"/>
            <a:ext cx="7728154" cy="1673941"/>
          </a:xfrm>
        </p:spPr>
        <p:txBody>
          <a:bodyPr>
            <a:normAutofit/>
          </a:bodyPr>
          <a:lstStyle/>
          <a:p>
            <a:r>
              <a:rPr lang="en-US" dirty="0" err="1"/>
              <a:t>Vr</a:t>
            </a:r>
            <a:r>
              <a:rPr lang="sr-Latn-RS" dirty="0"/>
              <a:t>šnjačko </a:t>
            </a:r>
            <a:r>
              <a:rPr lang="sr-Latn-RS" dirty="0" smtClean="0"/>
              <a:t>nasilje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3200" dirty="0" smtClean="0"/>
              <a:t>O.</a:t>
            </a:r>
            <a:r>
              <a:rPr lang="sr-Latn-RS" sz="3200" dirty="0" smtClean="0"/>
              <a:t>Š. Ivan Milutinović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71050" y="3480611"/>
            <a:ext cx="7883014" cy="730043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RS" sz="3200" dirty="0"/>
              <a:t>Kojim putem se vrši? 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endParaRPr lang="sr-Latn-RS" dirty="0" smtClean="0"/>
          </a:p>
          <a:p>
            <a:r>
              <a:rPr lang="en-US" dirty="0" err="1"/>
              <a:t>Socijaln</a:t>
            </a:r>
            <a:r>
              <a:rPr lang="sr-Latn-RS" dirty="0"/>
              <a:t>e</a:t>
            </a:r>
            <a:r>
              <a:rPr lang="en-US" dirty="0"/>
              <a:t> </a:t>
            </a:r>
            <a:r>
              <a:rPr lang="en-US" dirty="0" err="1"/>
              <a:t>mre</a:t>
            </a:r>
            <a:r>
              <a:rPr lang="sr-Latn-RS" dirty="0"/>
              <a:t>že i platforme za deljenje video sadržaja:</a:t>
            </a:r>
          </a:p>
          <a:p>
            <a:r>
              <a:rPr lang="en-US" dirty="0"/>
              <a:t>Facebook, </a:t>
            </a:r>
            <a:endParaRPr lang="sr-Latn-RS" dirty="0"/>
          </a:p>
          <a:p>
            <a:r>
              <a:rPr lang="en-US" dirty="0"/>
              <a:t>Twitter, </a:t>
            </a:r>
            <a:endParaRPr lang="sr-Latn-RS" dirty="0"/>
          </a:p>
          <a:p>
            <a:r>
              <a:rPr lang="en-US" dirty="0"/>
              <a:t>YouTube,</a:t>
            </a:r>
            <a:endParaRPr lang="sr-Latn-RS" dirty="0"/>
          </a:p>
          <a:p>
            <a:r>
              <a:rPr lang="en-US" dirty="0" err="1"/>
              <a:t>Instagram</a:t>
            </a:r>
            <a:r>
              <a:rPr lang="en-US" dirty="0"/>
              <a:t>,</a:t>
            </a:r>
            <a:endParaRPr lang="sr-Latn-RS" dirty="0"/>
          </a:p>
          <a:p>
            <a:r>
              <a:rPr lang="en-US" dirty="0" err="1"/>
              <a:t>Snapchat</a:t>
            </a:r>
            <a:r>
              <a:rPr lang="en-US" dirty="0"/>
              <a:t> </a:t>
            </a:r>
            <a:r>
              <a:rPr lang="sr-Latn-RS" dirty="0"/>
              <a:t>i dr</a:t>
            </a:r>
            <a:r>
              <a:rPr lang="sr-Cyrl-RS" dirty="0"/>
              <a:t>.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181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RS" sz="3200" dirty="0"/>
              <a:t>Kojim putem se vrši? 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r-Latn-RS" sz="2400" dirty="0" smtClean="0"/>
          </a:p>
          <a:p>
            <a:r>
              <a:rPr lang="sr-Latn-RS" sz="2400" dirty="0"/>
              <a:t>SMS poruke i telefonski pozivi</a:t>
            </a:r>
          </a:p>
          <a:p>
            <a:pPr marL="0" indent="0">
              <a:buNone/>
            </a:pPr>
            <a:endParaRPr lang="en-US" sz="2400" dirty="0"/>
          </a:p>
          <a:p>
            <a:r>
              <a:rPr lang="sr-Latn-RS" sz="2400" dirty="0"/>
              <a:t> Mejlovi</a:t>
            </a:r>
            <a:r>
              <a:rPr lang="sr-Cyrl-RS" sz="2400" dirty="0"/>
              <a:t>; </a:t>
            </a:r>
            <a:r>
              <a:rPr lang="sr-Latn-RS" sz="2400" dirty="0"/>
              <a:t>instant poruke</a:t>
            </a:r>
            <a:r>
              <a:rPr lang="sr-Cyrl-RS" sz="2400" dirty="0"/>
              <a:t> (</a:t>
            </a:r>
            <a:r>
              <a:rPr lang="en-US" sz="2400" dirty="0"/>
              <a:t>IMs – instant </a:t>
            </a:r>
            <a:r>
              <a:rPr lang="sr-Latn-RS" sz="2400" dirty="0"/>
              <a:t>  </a:t>
            </a:r>
            <a:r>
              <a:rPr lang="en-US" sz="2400" dirty="0"/>
              <a:t>messages) </a:t>
            </a:r>
            <a:r>
              <a:rPr lang="sr-Latn-RS" sz="2400" dirty="0"/>
              <a:t>i tekstualne poruke </a:t>
            </a:r>
            <a:r>
              <a:rPr lang="sr-Cyrl-RS" sz="2400" dirty="0"/>
              <a:t>(</a:t>
            </a:r>
            <a:r>
              <a:rPr lang="sr-Latn-RS" sz="2400" dirty="0"/>
              <a:t>npr</a:t>
            </a:r>
            <a:r>
              <a:rPr lang="sr-Cyrl-RS" sz="2400" dirty="0"/>
              <a:t>. </a:t>
            </a:r>
            <a:r>
              <a:rPr lang="sr-Latn-RS" sz="2400" dirty="0"/>
              <a:t> </a:t>
            </a:r>
            <a:r>
              <a:rPr lang="en-US" sz="2400" dirty="0" err="1"/>
              <a:t>WhatsApp</a:t>
            </a:r>
            <a:r>
              <a:rPr lang="en-US" sz="2400" dirty="0"/>
              <a:t>, Skype, </a:t>
            </a:r>
            <a:r>
              <a:rPr lang="en-US" sz="2400" dirty="0" err="1"/>
              <a:t>Viber</a:t>
            </a:r>
            <a:r>
              <a:rPr lang="en-US" sz="2400" dirty="0"/>
              <a:t> </a:t>
            </a:r>
            <a:r>
              <a:rPr lang="sr-Latn-RS" sz="2400" dirty="0"/>
              <a:t>i</a:t>
            </a:r>
            <a:r>
              <a:rPr lang="sr-Cyrl-RS" sz="2400" dirty="0"/>
              <a:t> </a:t>
            </a:r>
            <a:r>
              <a:rPr lang="sr-Latn-RS" sz="2400" dirty="0"/>
              <a:t>dr</a:t>
            </a:r>
            <a:r>
              <a:rPr lang="sr-Cyrl-RS" sz="2400" dirty="0"/>
              <a:t>.) </a:t>
            </a:r>
            <a:endParaRPr lang="sr-Latn-RS" sz="2400" dirty="0"/>
          </a:p>
          <a:p>
            <a:pPr marL="0" indent="0">
              <a:buNone/>
            </a:pPr>
            <a:endParaRPr lang="en-US" sz="2400" dirty="0"/>
          </a:p>
          <a:p>
            <a:r>
              <a:rPr lang="sr-Latn-RS" sz="2400" dirty="0"/>
              <a:t>Blogovi, forumi</a:t>
            </a:r>
            <a:r>
              <a:rPr lang="en-US" sz="2400" dirty="0"/>
              <a:t>; </a:t>
            </a:r>
            <a:r>
              <a:rPr lang="sr-Latn-RS" sz="2400" dirty="0"/>
              <a:t>on-line video igre</a:t>
            </a: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189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Šta bi trebalo znati?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r-Latn-RS" dirty="0" smtClean="0"/>
          </a:p>
          <a:p>
            <a:r>
              <a:rPr lang="sr-Latn-RS" dirty="0"/>
              <a:t>Odnosite se prema drugima s poštovanjem</a:t>
            </a:r>
          </a:p>
          <a:p>
            <a:pPr marL="0" indent="0">
              <a:buNone/>
            </a:pPr>
            <a:r>
              <a:rPr lang="sr-Latn-RS" dirty="0"/>
              <a:t>   (ne čini drugima ono što ne želiš da tebi čine!)</a:t>
            </a:r>
          </a:p>
          <a:p>
            <a:pPr marL="0" indent="0">
              <a:buNone/>
            </a:pPr>
            <a:endParaRPr lang="sr-Latn-RS" dirty="0"/>
          </a:p>
          <a:p>
            <a:r>
              <a:rPr lang="sr-Latn-RS" dirty="0"/>
              <a:t>Budite svesni tragova koje ostavljate u digitalnom svetu, razmislite pre nego nešto ,,potujete’’, ,,šerujete’’, ,,tvitujete’’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4899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Šta bi trebalo znati?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sr-Latn-RS" dirty="0" smtClean="0"/>
          </a:p>
          <a:p>
            <a:r>
              <a:rPr lang="sr-Latn-RS" dirty="0"/>
              <a:t>Obratite pažnju na jezik kojim komunicirate na internetu</a:t>
            </a:r>
          </a:p>
          <a:p>
            <a:endParaRPr lang="sr-Latn-RS" dirty="0"/>
          </a:p>
          <a:p>
            <a:r>
              <a:rPr lang="sr-Latn-RS" dirty="0"/>
              <a:t>Oprezno sa ličnim informacijama! Ne delite ih s drugim ljudima</a:t>
            </a:r>
          </a:p>
          <a:p>
            <a:pPr marL="0" indent="0">
              <a:buNone/>
            </a:pPr>
            <a:endParaRPr lang="sr-Latn-RS" dirty="0"/>
          </a:p>
          <a:p>
            <a:r>
              <a:rPr lang="sr-Latn-RS" dirty="0"/>
              <a:t>Budite svesni digitalnog nasilja</a:t>
            </a:r>
          </a:p>
          <a:p>
            <a:pPr marL="0" indent="0">
              <a:buNone/>
            </a:pPr>
            <a:r>
              <a:rPr lang="sr-Latn-RS" dirty="0"/>
              <a:t>    Primeri?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2043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Šta bi trebalo znati?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r-Latn-RS" dirty="0" smtClean="0"/>
          </a:p>
          <a:p>
            <a:r>
              <a:rPr lang="sr-Latn-RS" dirty="0"/>
              <a:t>Nemojte pasivno da posmatrate digitalno nasilje, prijavite ga</a:t>
            </a:r>
          </a:p>
          <a:p>
            <a:pPr marL="0" indent="0">
              <a:buNone/>
            </a:pPr>
            <a:endParaRPr lang="sr-Latn-RS" dirty="0"/>
          </a:p>
          <a:p>
            <a:r>
              <a:rPr lang="sr-Latn-RS" dirty="0"/>
              <a:t>Informišite se o digitalnom nasilju</a:t>
            </a:r>
          </a:p>
          <a:p>
            <a:endParaRPr lang="sr-Latn-RS" dirty="0"/>
          </a:p>
          <a:p>
            <a:r>
              <a:rPr lang="sr-Latn-RS" dirty="0"/>
              <a:t>Korišćenje interneta svedite na razumnu meru</a:t>
            </a:r>
            <a:endParaRPr lang="en-US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3719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RS" dirty="0" smtClean="0"/>
              <a:t>Vršnjačko nasilje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r-Latn-RS" dirty="0" smtClean="0"/>
          </a:p>
          <a:p>
            <a:endParaRPr lang="sr-Latn-RS" dirty="0" smtClean="0"/>
          </a:p>
          <a:p>
            <a:r>
              <a:rPr lang="sr-Latn-RS" dirty="0" smtClean="0"/>
              <a:t>N</a:t>
            </a:r>
            <a:r>
              <a:rPr lang="vi-VN" dirty="0"/>
              <a:t>eželjeno, agresivno ponašanje između dece školskog uzrasta koje se vremenom ponavlja ili ima potencijal da se ponavlja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RS" sz="3000" dirty="0"/>
              <a:t>Vrste vršnjačkog nasilja</a:t>
            </a:r>
            <a:endParaRPr lang="en-US" sz="30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fontAlgn="base"/>
            <a:endParaRPr lang="en-US" b="1" smtClean="0">
              <a:solidFill>
                <a:srgbClr val="FF0000"/>
              </a:solidFill>
            </a:endParaRPr>
          </a:p>
          <a:p>
            <a:pPr fontAlgn="base"/>
            <a:r>
              <a:rPr lang="en-US" b="1" smtClean="0">
                <a:solidFill>
                  <a:srgbClr val="FF0000"/>
                </a:solidFill>
              </a:rPr>
              <a:t>verbalno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nasilje</a:t>
            </a:r>
            <a:r>
              <a:rPr lang="en-US" dirty="0">
                <a:solidFill>
                  <a:srgbClr val="FF0000"/>
                </a:solidFill>
              </a:rPr>
              <a:t> </a:t>
            </a:r>
            <a:r>
              <a:rPr lang="en-US" dirty="0"/>
              <a:t>– </a:t>
            </a:r>
            <a:r>
              <a:rPr lang="en-US" dirty="0" err="1"/>
              <a:t>izgovaranje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pisanje</a:t>
            </a:r>
            <a:r>
              <a:rPr lang="en-US" dirty="0"/>
              <a:t> </a:t>
            </a:r>
            <a:r>
              <a:rPr lang="en-US" dirty="0" err="1"/>
              <a:t>okrutnih</a:t>
            </a:r>
            <a:r>
              <a:rPr lang="en-US" dirty="0"/>
              <a:t> </a:t>
            </a:r>
            <a:r>
              <a:rPr lang="en-US" dirty="0" err="1"/>
              <a:t>izjava</a:t>
            </a:r>
            <a:r>
              <a:rPr lang="en-US" dirty="0"/>
              <a:t>;</a:t>
            </a:r>
          </a:p>
          <a:p>
            <a:pPr fontAlgn="base"/>
            <a:r>
              <a:rPr lang="en-US" b="1" dirty="0" err="1">
                <a:solidFill>
                  <a:srgbClr val="FF0000"/>
                </a:solidFill>
              </a:rPr>
              <a:t>socijalno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nasilje</a:t>
            </a:r>
            <a:r>
              <a:rPr lang="en-US" dirty="0"/>
              <a:t> – </a:t>
            </a:r>
            <a:r>
              <a:rPr lang="en-US" dirty="0" err="1"/>
              <a:t>obuhvata</a:t>
            </a:r>
            <a:r>
              <a:rPr lang="en-US" dirty="0"/>
              <a:t> </a:t>
            </a:r>
            <a:r>
              <a:rPr lang="en-US" dirty="0" err="1"/>
              <a:t>izbegavanje</a:t>
            </a:r>
            <a:r>
              <a:rPr lang="en-US" dirty="0"/>
              <a:t>, </a:t>
            </a:r>
            <a:r>
              <a:rPr lang="en-US" dirty="0" err="1"/>
              <a:t>ignorisanje</a:t>
            </a:r>
            <a:r>
              <a:rPr lang="en-US" dirty="0"/>
              <a:t>, </a:t>
            </a:r>
            <a:r>
              <a:rPr lang="en-US" dirty="0" err="1"/>
              <a:t>isključivanje</a:t>
            </a:r>
            <a:r>
              <a:rPr lang="en-US" dirty="0"/>
              <a:t> </a:t>
            </a:r>
            <a:r>
              <a:rPr lang="en-US" dirty="0" err="1"/>
              <a:t>deteta</a:t>
            </a:r>
            <a:r>
              <a:rPr lang="en-US" dirty="0"/>
              <a:t> </a:t>
            </a:r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, </a:t>
            </a:r>
            <a:r>
              <a:rPr lang="en-US" dirty="0" err="1"/>
              <a:t>širenje</a:t>
            </a:r>
            <a:r>
              <a:rPr lang="en-US" dirty="0"/>
              <a:t> </a:t>
            </a:r>
            <a:r>
              <a:rPr lang="en-US" dirty="0" err="1"/>
              <a:t>ružnih</a:t>
            </a:r>
            <a:r>
              <a:rPr lang="en-US" dirty="0"/>
              <a:t> </a:t>
            </a:r>
            <a:r>
              <a:rPr lang="en-US" dirty="0" err="1"/>
              <a:t>tračeva</a:t>
            </a:r>
            <a:r>
              <a:rPr lang="en-US" dirty="0"/>
              <a:t>,…;</a:t>
            </a:r>
          </a:p>
          <a:p>
            <a:pPr fontAlgn="base"/>
            <a:r>
              <a:rPr lang="en-US" b="1" dirty="0" err="1">
                <a:solidFill>
                  <a:srgbClr val="FF0000"/>
                </a:solidFill>
              </a:rPr>
              <a:t>psihološko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nasilje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dirty="0"/>
              <a:t>– </a:t>
            </a:r>
            <a:r>
              <a:rPr lang="en-US" dirty="0" err="1"/>
              <a:t>preteći</a:t>
            </a:r>
            <a:r>
              <a:rPr lang="en-US" dirty="0"/>
              <a:t> </a:t>
            </a:r>
            <a:r>
              <a:rPr lang="en-US" dirty="0" err="1"/>
              <a:t>pogledi</a:t>
            </a:r>
            <a:r>
              <a:rPr lang="en-US" dirty="0"/>
              <a:t>, </a:t>
            </a:r>
            <a:r>
              <a:rPr lang="en-US" dirty="0" err="1"/>
              <a:t>praćenje</a:t>
            </a:r>
            <a:r>
              <a:rPr lang="en-US" dirty="0"/>
              <a:t>, </a:t>
            </a:r>
            <a:r>
              <a:rPr lang="en-US" dirty="0" err="1"/>
              <a:t>zastrašivanje</a:t>
            </a:r>
            <a:r>
              <a:rPr lang="en-US" dirty="0"/>
              <a:t>, </a:t>
            </a:r>
            <a:r>
              <a:rPr lang="en-US" dirty="0" err="1"/>
              <a:t>ignorisanje</a:t>
            </a:r>
            <a:r>
              <a:rPr lang="en-US" dirty="0"/>
              <a:t>…;</a:t>
            </a:r>
          </a:p>
        </p:txBody>
      </p:sp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RS" sz="2800" dirty="0"/>
              <a:t>Vrste vršnjačkog nasilja</a:t>
            </a:r>
            <a:endParaRPr lang="en-US" sz="28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r-Latn-RS" dirty="0"/>
              <a:t>Vrste vršnjačkog nasilja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536879" y="2172158"/>
            <a:ext cx="7257644" cy="2276294"/>
          </a:xfrm>
        </p:spPr>
        <p:txBody>
          <a:bodyPr>
            <a:normAutofit fontScale="92500" lnSpcReduction="20000"/>
          </a:bodyPr>
          <a:lstStyle/>
          <a:p>
            <a:pPr marL="0" indent="0" algn="just" fontAlgn="base">
              <a:buNone/>
            </a:pPr>
            <a:endParaRPr lang="sr-Latn-RS" b="1" dirty="0" smtClean="0">
              <a:solidFill>
                <a:srgbClr val="FF0000"/>
              </a:solidFill>
            </a:endParaRPr>
          </a:p>
          <a:p>
            <a:pPr algn="just" fontAlgn="base"/>
            <a:r>
              <a:rPr lang="en-US" b="1" dirty="0" err="1" smtClean="0">
                <a:solidFill>
                  <a:srgbClr val="FF0000"/>
                </a:solidFill>
              </a:rPr>
              <a:t>fizičko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nasilje</a:t>
            </a:r>
            <a:r>
              <a:rPr lang="en-US" dirty="0"/>
              <a:t> – </a:t>
            </a:r>
            <a:r>
              <a:rPr lang="en-US" dirty="0" err="1"/>
              <a:t>tuča</a:t>
            </a:r>
            <a:r>
              <a:rPr lang="en-US" dirty="0"/>
              <a:t>, </a:t>
            </a:r>
            <a:r>
              <a:rPr lang="en-US" dirty="0" err="1"/>
              <a:t>guranje</a:t>
            </a:r>
            <a:r>
              <a:rPr lang="en-US" dirty="0"/>
              <a:t>, </a:t>
            </a:r>
            <a:r>
              <a:rPr lang="en-US" dirty="0" err="1"/>
              <a:t>rušenje</a:t>
            </a:r>
            <a:r>
              <a:rPr lang="en-US" dirty="0"/>
              <a:t>, </a:t>
            </a:r>
            <a:r>
              <a:rPr lang="en-US" dirty="0" err="1"/>
              <a:t>šamaranje</a:t>
            </a:r>
            <a:r>
              <a:rPr lang="en-US" dirty="0" smtClean="0"/>
              <a:t>,…;</a:t>
            </a:r>
            <a:endParaRPr lang="sr-Latn-RS" dirty="0" smtClean="0"/>
          </a:p>
          <a:p>
            <a:pPr algn="just" fontAlgn="base"/>
            <a:r>
              <a:rPr lang="en-US" b="1" dirty="0" err="1" smtClean="0">
                <a:solidFill>
                  <a:srgbClr val="FF0000"/>
                </a:solidFill>
              </a:rPr>
              <a:t>digitalno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nasilje</a:t>
            </a:r>
            <a:r>
              <a:rPr lang="en-US" dirty="0"/>
              <a:t> – </a:t>
            </a:r>
            <a:r>
              <a:rPr lang="en-US" dirty="0" err="1"/>
              <a:t>nasilje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se </a:t>
            </a:r>
            <a:r>
              <a:rPr lang="en-US" dirty="0" err="1"/>
              <a:t>odvija</a:t>
            </a:r>
            <a:r>
              <a:rPr lang="en-US" dirty="0"/>
              <a:t> </a:t>
            </a:r>
            <a:r>
              <a:rPr lang="en-US" dirty="0" err="1"/>
              <a:t>putem</a:t>
            </a:r>
            <a:r>
              <a:rPr lang="en-US" dirty="0"/>
              <a:t> </a:t>
            </a:r>
            <a:r>
              <a:rPr lang="en-US" dirty="0" err="1"/>
              <a:t>društvenih</a:t>
            </a:r>
            <a:r>
              <a:rPr lang="en-US" dirty="0"/>
              <a:t> </a:t>
            </a:r>
            <a:r>
              <a:rPr lang="en-US" dirty="0" err="1"/>
              <a:t>mreža</a:t>
            </a:r>
            <a:r>
              <a:rPr lang="en-US" dirty="0"/>
              <a:t>, SMS </a:t>
            </a:r>
            <a:r>
              <a:rPr lang="en-US" dirty="0" err="1"/>
              <a:t>poruka</a:t>
            </a:r>
            <a:r>
              <a:rPr lang="en-US" dirty="0"/>
              <a:t>, </a:t>
            </a:r>
            <a:r>
              <a:rPr lang="en-US" dirty="0" err="1"/>
              <a:t>četa</a:t>
            </a:r>
            <a:r>
              <a:rPr lang="en-US" dirty="0"/>
              <a:t> i internet </a:t>
            </a:r>
            <a:r>
              <a:rPr lang="en-US" dirty="0" err="1"/>
              <a:t>sajtova</a:t>
            </a:r>
            <a:r>
              <a:rPr lang="en-US" dirty="0"/>
              <a:t>;</a:t>
            </a:r>
          </a:p>
          <a:p>
            <a:pPr algn="just" fontAlgn="base"/>
            <a:r>
              <a:rPr lang="en-US" b="1" dirty="0" err="1">
                <a:solidFill>
                  <a:srgbClr val="FF0000"/>
                </a:solidFill>
              </a:rPr>
              <a:t>seksualno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nasilje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dirty="0"/>
              <a:t>– </a:t>
            </a:r>
            <a:r>
              <a:rPr lang="en-US" dirty="0" err="1"/>
              <a:t>nepristojno</a:t>
            </a:r>
            <a:r>
              <a:rPr lang="en-US" dirty="0"/>
              <a:t> i </a:t>
            </a:r>
            <a:r>
              <a:rPr lang="en-US" dirty="0" err="1"/>
              <a:t>neprimereno</a:t>
            </a:r>
            <a:r>
              <a:rPr lang="en-US" dirty="0"/>
              <a:t> </a:t>
            </a:r>
            <a:r>
              <a:rPr lang="en-US" dirty="0" err="1"/>
              <a:t>dodirivanje</a:t>
            </a:r>
            <a:r>
              <a:rPr lang="en-US" dirty="0"/>
              <a:t> </a:t>
            </a:r>
            <a:r>
              <a:rPr lang="en-US" dirty="0" err="1"/>
              <a:t>po</a:t>
            </a:r>
            <a:r>
              <a:rPr lang="en-US" dirty="0"/>
              <a:t> </a:t>
            </a:r>
            <a:r>
              <a:rPr lang="en-US" dirty="0" err="1"/>
              <a:t>intimnim</a:t>
            </a:r>
            <a:r>
              <a:rPr lang="en-US" dirty="0"/>
              <a:t> </a:t>
            </a:r>
            <a:r>
              <a:rPr lang="en-US" dirty="0" err="1"/>
              <a:t>delovima</a:t>
            </a:r>
            <a:r>
              <a:rPr lang="en-US" dirty="0"/>
              <a:t> </a:t>
            </a:r>
            <a:r>
              <a:rPr lang="en-US" dirty="0" err="1"/>
              <a:t>tela</a:t>
            </a:r>
            <a:r>
              <a:rPr lang="en-US" dirty="0"/>
              <a:t>, </a:t>
            </a:r>
            <a:r>
              <a:rPr lang="en-US" dirty="0" err="1"/>
              <a:t>kao</a:t>
            </a:r>
            <a:r>
              <a:rPr lang="en-US" dirty="0"/>
              <a:t> i </a:t>
            </a:r>
            <a:r>
              <a:rPr lang="en-US" dirty="0" err="1"/>
              <a:t>dobacivanje</a:t>
            </a:r>
            <a:r>
              <a:rPr lang="en-US" dirty="0"/>
              <a:t> </a:t>
            </a:r>
            <a:r>
              <a:rPr lang="en-US" dirty="0" err="1"/>
              <a:t>vulgarnih</a:t>
            </a:r>
            <a:r>
              <a:rPr lang="en-US" dirty="0"/>
              <a:t> </a:t>
            </a:r>
            <a:r>
              <a:rPr lang="en-US" dirty="0" err="1"/>
              <a:t>komentara</a:t>
            </a:r>
            <a:r>
              <a:rPr lang="en-US" dirty="0"/>
              <a:t> (</a:t>
            </a:r>
            <a:r>
              <a:rPr lang="en-US" dirty="0" err="1"/>
              <a:t>tipičnije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doba</a:t>
            </a:r>
            <a:r>
              <a:rPr lang="en-US" dirty="0"/>
              <a:t> </a:t>
            </a:r>
            <a:r>
              <a:rPr lang="en-US" dirty="0" err="1"/>
              <a:t>puberteta</a:t>
            </a:r>
            <a:r>
              <a:rPr lang="en-US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81000"/>
            <a:ext cx="9143999" cy="6324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100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Content Placeholder 3"/>
          <p:cNvPicPr>
            <a:picLocks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457200"/>
            <a:ext cx="9254613" cy="609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1007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34181" y="1660937"/>
            <a:ext cx="731520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Latn-RS" dirty="0"/>
              <a:t>Šta je digitalno nasilje?</a:t>
            </a:r>
            <a:r>
              <a:rPr lang="ru-RU" dirty="0"/>
              <a:t> </a:t>
            </a:r>
            <a:endParaRPr lang="sr-Latn-RS" dirty="0" smtClean="0"/>
          </a:p>
          <a:p>
            <a:endParaRPr lang="sr-Latn-RS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sr-Latn-RS" b="1" dirty="0" smtClean="0">
                <a:solidFill>
                  <a:srgbClr val="FF0000"/>
                </a:solidFill>
              </a:rPr>
              <a:t>Digitalno </a:t>
            </a:r>
            <a:r>
              <a:rPr lang="sr-Latn-RS" b="1" dirty="0">
                <a:solidFill>
                  <a:srgbClr val="FF0000"/>
                </a:solidFill>
              </a:rPr>
              <a:t>nasilje</a:t>
            </a:r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ru-RU" dirty="0"/>
              <a:t>(</a:t>
            </a:r>
            <a:r>
              <a:rPr lang="sr-Latn-RS" dirty="0"/>
              <a:t>engl</a:t>
            </a:r>
            <a:r>
              <a:rPr lang="ru-RU" dirty="0"/>
              <a:t>. cyberbullying) </a:t>
            </a:r>
            <a:r>
              <a:rPr lang="sr-Latn-RS" dirty="0"/>
              <a:t>je korišćenje digitalne </a:t>
            </a:r>
            <a:r>
              <a:rPr lang="sr-Latn-RS" dirty="0" smtClean="0"/>
              <a:t>tehnologije</a:t>
            </a:r>
            <a:endParaRPr lang="sr-Latn-RS" dirty="0"/>
          </a:p>
          <a:p>
            <a:r>
              <a:rPr lang="sr-Latn-RS" dirty="0" smtClean="0"/>
              <a:t>(</a:t>
            </a:r>
            <a:r>
              <a:rPr lang="sr-Latn-RS" dirty="0"/>
              <a:t>interneta i mobilnih telefona) s ciljem da se druga osoba uznemiri, povredi, ponizi i da joj se nanese šteta </a:t>
            </a:r>
            <a:endParaRPr lang="sr-Latn-RS" dirty="0" smtClean="0"/>
          </a:p>
          <a:p>
            <a:endParaRPr lang="sr-Latn-RS" dirty="0"/>
          </a:p>
          <a:p>
            <a:pPr marL="285750" indent="-285750">
              <a:buFont typeface="Arial" pitchFamily="34" charset="0"/>
              <a:buChar char="•"/>
            </a:pPr>
            <a:r>
              <a:rPr lang="sr-Latn-RS" dirty="0"/>
              <a:t>Može biti i najopasnije </a:t>
            </a:r>
            <a:endParaRPr lang="sr-Latn-RS" dirty="0" smtClean="0"/>
          </a:p>
          <a:p>
            <a:endParaRPr lang="sr-Latn-RS" dirty="0"/>
          </a:p>
          <a:p>
            <a:r>
              <a:rPr lang="sr-Latn-RS" dirty="0"/>
              <a:t>Objedinjuje sve vrste nasilja osim fizičkog</a:t>
            </a:r>
          </a:p>
        </p:txBody>
      </p:sp>
      <p:sp>
        <p:nvSpPr>
          <p:cNvPr id="4" name="Rectangle 3"/>
          <p:cNvSpPr/>
          <p:nvPr/>
        </p:nvSpPr>
        <p:spPr>
          <a:xfrm>
            <a:off x="748571" y="410800"/>
            <a:ext cx="354321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Latn-RS" sz="2400" dirty="0"/>
              <a:t>Značaj digitalnog nasilja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554022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dirty="0"/>
              <a:t>Zašto je digitalno nasilje toliko opasno?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sr-Latn-RS" b="1" dirty="0" smtClean="0">
              <a:solidFill>
                <a:srgbClr val="FF0000"/>
              </a:solidFill>
            </a:endParaRPr>
          </a:p>
          <a:p>
            <a:r>
              <a:rPr lang="sr-Latn-RS" b="1" dirty="0" smtClean="0">
                <a:solidFill>
                  <a:srgbClr val="FF0000"/>
                </a:solidFill>
              </a:rPr>
              <a:t>Visok </a:t>
            </a:r>
            <a:r>
              <a:rPr lang="sr-Latn-RS" b="1" dirty="0">
                <a:solidFill>
                  <a:srgbClr val="FF0000"/>
                </a:solidFill>
              </a:rPr>
              <a:t>stepen anonimnosti </a:t>
            </a:r>
            <a:r>
              <a:rPr lang="sr-Latn-RS" dirty="0"/>
              <a:t>nasilne osobe ili grupe</a:t>
            </a:r>
            <a:r>
              <a:rPr lang="ru-RU" dirty="0"/>
              <a:t> </a:t>
            </a:r>
            <a:endParaRPr lang="sr-Latn-RS" dirty="0"/>
          </a:p>
          <a:p>
            <a:pPr marL="0" indent="0">
              <a:buNone/>
            </a:pPr>
            <a:endParaRPr lang="sr-Latn-RS" dirty="0"/>
          </a:p>
          <a:p>
            <a:r>
              <a:rPr lang="sr-Latn-RS" dirty="0"/>
              <a:t>Osobe koje uznemiravaju druge putem digitalnih medija mogu se kriti iza lažnih imena, brojeva telefona, e-mail adresa, profila na društvenim mrežama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1374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r-Latn-RS" sz="2800" dirty="0"/>
              <a:t>Zašto je digitalno </a:t>
            </a:r>
            <a:r>
              <a:rPr lang="sr-Latn-RS" sz="2800" dirty="0" smtClean="0"/>
              <a:t>nasilje</a:t>
            </a:r>
            <a:br>
              <a:rPr lang="sr-Latn-RS" sz="2800" dirty="0" smtClean="0"/>
            </a:br>
            <a:r>
              <a:rPr lang="sr-Latn-RS" sz="2800" dirty="0" smtClean="0"/>
              <a:t> </a:t>
            </a:r>
            <a:r>
              <a:rPr lang="sr-Latn-RS" sz="2800" dirty="0"/>
              <a:t>toliko opasno?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r-Latn-RS" dirty="0" smtClean="0"/>
          </a:p>
          <a:p>
            <a:r>
              <a:rPr lang="sr-Latn-RS" b="1" dirty="0">
                <a:solidFill>
                  <a:srgbClr val="FF0000"/>
                </a:solidFill>
              </a:rPr>
              <a:t>Stalna dostupnost žrtve </a:t>
            </a:r>
          </a:p>
          <a:p>
            <a:r>
              <a:rPr lang="sr-Latn-RS" dirty="0"/>
              <a:t>Osobe koje koriste internet mogu biti izložene digitalnom nasilju u bilo koje vreme (tokom 24h, sedam dana u nedelji) i na bilo kom mestu (ne osećaju se sigurno ni u vlastitom domu) čak i onda kada ne koriste internet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049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352</Words>
  <Application>Microsoft Office PowerPoint</Application>
  <PresentationFormat>On-screen Show (16:9)</PresentationFormat>
  <Paragraphs>72</Paragraphs>
  <Slides>14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Vršnjačko nasilje O.Š. Ivan Milutinović</vt:lpstr>
      <vt:lpstr>Vršnjačko nasilje</vt:lpstr>
      <vt:lpstr>Vrste vršnjačkog nasilja</vt:lpstr>
      <vt:lpstr>Vrste vršnjačkog nasilja</vt:lpstr>
      <vt:lpstr>PowerPoint Presentation</vt:lpstr>
      <vt:lpstr>PowerPoint Presentation</vt:lpstr>
      <vt:lpstr>PowerPoint Presentation</vt:lpstr>
      <vt:lpstr>Zašto je digitalno nasilje toliko opasno?</vt:lpstr>
      <vt:lpstr>Zašto je digitalno nasilje  toliko opasno?</vt:lpstr>
      <vt:lpstr>Kojim putem se vrši? </vt:lpstr>
      <vt:lpstr>Kojim putem se vrši? </vt:lpstr>
      <vt:lpstr>Šta bi trebalo znati? </vt:lpstr>
      <vt:lpstr>Šta bi trebalo znati? </vt:lpstr>
      <vt:lpstr>Šta bi trebalo znati?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2017-08-01T15:40:51Z</dcterms:created>
  <dcterms:modified xsi:type="dcterms:W3CDTF">2021-02-22T12:50:38Z</dcterms:modified>
</cp:coreProperties>
</file>